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71" r:id="rId4"/>
    <p:sldId id="262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88" r:id="rId22"/>
    <p:sldId id="289" r:id="rId23"/>
    <p:sldId id="290" r:id="rId24"/>
    <p:sldId id="291" r:id="rId25"/>
    <p:sldId id="292" r:id="rId26"/>
    <p:sldId id="293" r:id="rId27"/>
    <p:sldId id="294" r:id="rId28"/>
    <p:sldId id="295" r:id="rId29"/>
    <p:sldId id="296" r:id="rId30"/>
    <p:sldId id="297" r:id="rId31"/>
    <p:sldId id="298" r:id="rId32"/>
    <p:sldId id="299" r:id="rId33"/>
    <p:sldId id="300" r:id="rId34"/>
    <p:sldId id="301" r:id="rId35"/>
    <p:sldId id="264" r:id="rId36"/>
    <p:sldId id="265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66FF"/>
    <a:srgbClr val="0C0CC6"/>
    <a:srgbClr val="91057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2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3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200"/>
            </a:pPr>
            <a:r>
              <a:rPr lang="ru-RU" sz="1200"/>
              <a:t>Население Милютинского района на 2019г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население Милютинского района на 2019г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русские</c:v>
                </c:pt>
                <c:pt idx="1">
                  <c:v>украинцы</c:v>
                </c:pt>
                <c:pt idx="2">
                  <c:v>белорусы</c:v>
                </c:pt>
                <c:pt idx="3">
                  <c:v>другие народы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/>
        <c:firstSliceAng val="0"/>
      </c:pieChart>
    </c:plotArea>
    <c:legend>
      <c:legendPos val="r"/>
      <c:layout>
        <c:manualLayout>
          <c:xMode val="edge"/>
          <c:yMode val="edge"/>
          <c:x val="0.67408758115761847"/>
          <c:y val="0.31087869451101247"/>
          <c:w val="0.32089988751406123"/>
          <c:h val="0.66302521967362871"/>
        </c:manualLayout>
      </c:layout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zero"/>
  </c:chart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200"/>
            </a:pPr>
            <a:r>
              <a:rPr lang="ru-RU" sz="1200"/>
              <a:t>Население Милютинского района на 2019г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население х. Кутейников на 2019г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русские</c:v>
                </c:pt>
                <c:pt idx="1">
                  <c:v>украинцы</c:v>
                </c:pt>
                <c:pt idx="2">
                  <c:v>белорусы</c:v>
                </c:pt>
                <c:pt idx="3">
                  <c:v>другие народы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6.3</c:v>
                </c:pt>
                <c:pt idx="1">
                  <c:v>2.5</c:v>
                </c:pt>
                <c:pt idx="2">
                  <c:v>3.3</c:v>
                </c:pt>
                <c:pt idx="3">
                  <c:v>1.2</c:v>
                </c:pt>
              </c:numCache>
            </c:numRef>
          </c:val>
        </c:ser>
        <c:dLbls/>
        <c:firstSliceAng val="0"/>
      </c:pieChart>
    </c:plotArea>
    <c:legend>
      <c:legendPos val="r"/>
      <c:layout>
        <c:manualLayout>
          <c:xMode val="edge"/>
          <c:yMode val="edge"/>
          <c:x val="0.67408758115761847"/>
          <c:y val="0.31087869451101258"/>
          <c:w val="0.32089988751406151"/>
          <c:h val="0.66302521967362915"/>
        </c:manualLayout>
      </c:layout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zero"/>
  </c:chart>
  <c:externalData r:id="rId2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B5C7F-A7D3-4A06-A883-0A4003D96A01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058DC-CCC2-43A6-896F-7543A9B92F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B5C7F-A7D3-4A06-A883-0A4003D96A01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058DC-CCC2-43A6-896F-7543A9B92F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B5C7F-A7D3-4A06-A883-0A4003D96A01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058DC-CCC2-43A6-896F-7543A9B92F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B5C7F-A7D3-4A06-A883-0A4003D96A01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058DC-CCC2-43A6-896F-7543A9B92F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B5C7F-A7D3-4A06-A883-0A4003D96A01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058DC-CCC2-43A6-896F-7543A9B92F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B5C7F-A7D3-4A06-A883-0A4003D96A01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058DC-CCC2-43A6-896F-7543A9B92F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B5C7F-A7D3-4A06-A883-0A4003D96A01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058DC-CCC2-43A6-896F-7543A9B92F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B5C7F-A7D3-4A06-A883-0A4003D96A01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058DC-CCC2-43A6-896F-7543A9B92F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B5C7F-A7D3-4A06-A883-0A4003D96A01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058DC-CCC2-43A6-896F-7543A9B92F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B5C7F-A7D3-4A06-A883-0A4003D96A01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058DC-CCC2-43A6-896F-7543A9B92F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B5C7F-A7D3-4A06-A883-0A4003D96A01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058DC-CCC2-43A6-896F-7543A9B92F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EB5C7F-A7D3-4A06-A883-0A4003D96A01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B058DC-CCC2-43A6-896F-7543A9B92F3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publication.pravo.gov.ru/Document/View/0001201809140019?index=0&amp;rangeSize=1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ftromberg.narod.ru/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______Microsoft_Office_PowerPoint1.sld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pedrazvitie.ru/" TargetMode="External"/><Relationship Id="rId3" Type="http://schemas.openxmlformats.org/officeDocument/2006/relationships/hyperlink" Target="https://videouroki.net/razrabotki/file" TargetMode="External"/><Relationship Id="rId7" Type="http://schemas.openxmlformats.org/officeDocument/2006/relationships/hyperlink" Target="https://pedstart.ru/" TargetMode="External"/><Relationship Id="rId2" Type="http://schemas.openxmlformats.org/officeDocument/2006/relationships/hyperlink" Target="https://multiurok.ru/shnatalia/files/?act=addfil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infourok.ru/" TargetMode="External"/><Relationship Id="rId5" Type="http://schemas.openxmlformats.org/officeDocument/2006/relationships/hyperlink" Target="https://roskonkursy.ru/" TargetMode="External"/><Relationship Id="rId4" Type="http://schemas.openxmlformats.org/officeDocument/2006/relationships/hyperlink" Target="mailto:no-reply@mega-talant.com" TargetMode="External"/><Relationship Id="rId9" Type="http://schemas.openxmlformats.org/officeDocument/2006/relationships/hyperlink" Target="mailto:INFO@VESTNIKPROSVESHHENIYA.RU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s://prosveshhenie.ru/" TargetMode="External"/><Relationship Id="rId3" Type="http://schemas.openxmlformats.org/officeDocument/2006/relationships/hyperlink" Target="https://pedstart.ru/" TargetMode="External"/><Relationship Id="rId7" Type="http://schemas.openxmlformats.org/officeDocument/2006/relationships/hyperlink" Target="https://nsportal.ru/" TargetMode="External"/><Relationship Id="rId2" Type="http://schemas.openxmlformats.org/officeDocument/2006/relationships/hyperlink" Target="http://pedsovet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prodlenka.org/" TargetMode="External"/><Relationship Id="rId5" Type="http://schemas.openxmlformats.org/officeDocument/2006/relationships/hyperlink" Target="http://pedmir.ru/" TargetMode="External"/><Relationship Id="rId4" Type="http://schemas.openxmlformats.org/officeDocument/2006/relationships/hyperlink" Target="https://pedrazvitie.ru/" TargetMode="External"/><Relationship Id="rId9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6.jpeg"/><Relationship Id="rId7" Type="http://schemas.openxmlformats.org/officeDocument/2006/relationships/image" Target="../media/image3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image" Target="../media/image37.png"/><Relationship Id="rId9" Type="http://schemas.openxmlformats.org/officeDocument/2006/relationships/image" Target="../media/image4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shiyan\Desktop\IMG_20200317_15114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8947"/>
            <a:ext cx="9222596" cy="691694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116632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itchFamily="18" charset="0"/>
                <a:cs typeface="Times New Roman" pitchFamily="18" charset="0"/>
              </a:rPr>
              <a:t>Д И С С Е М И Н А Ц И Я</a:t>
            </a:r>
            <a:br>
              <a:rPr lang="ru-RU" sz="54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54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124744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ИННОВАЦИОННОГО  ПЕДАГОГИЧЕСКОГО  ОПЫТА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УЧИТЕЛЯ   ГЕОГРАФИИ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ВЫСШЕЙ   КВАЛИФИКАЦИОННОЙ   КАТЕГОРИИ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МБОУ   КУТЕЙНИКОВСКОЙ   СОШ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МИЛЮТИНСКОГО   РАЙОНА</a:t>
            </a:r>
            <a:br>
              <a:rPr lang="ru-RU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РОСТОВСКОЙ   ОБЛАСТИ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4549676"/>
            <a:ext cx="9396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600" b="1" kern="10" dirty="0" smtClean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C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itchFamily="18" charset="0"/>
                <a:cs typeface="Times New Roman" pitchFamily="18" charset="0"/>
              </a:rPr>
              <a:t>Ш И Я Н  </a:t>
            </a:r>
          </a:p>
          <a:p>
            <a:r>
              <a:rPr lang="ru-RU" sz="36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itchFamily="18" charset="0"/>
                <a:cs typeface="Times New Roman" pitchFamily="18" charset="0"/>
              </a:rPr>
              <a:t>Н А Т А Л Ь И   А Л ЕК С А Н Д Р О В Н Ы</a:t>
            </a:r>
          </a:p>
          <a:p>
            <a:pPr algn="ctr"/>
            <a:endParaRPr lang="ru-RU" b="1" kern="10" dirty="0" smtClean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C0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  <a:p>
            <a:pPr algn="ctr"/>
            <a:r>
              <a:rPr lang="ru-RU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                                                                               2020 г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20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0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0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0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0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Наличие </a:t>
            </a:r>
            <a: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призеров муниципального, регионального и федерального этапов Всероссийской олимпиады </a:t>
            </a:r>
            <a:r>
              <a:rPr lang="ru-RU" sz="20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школьников</a:t>
            </a:r>
            <a:r>
              <a:rPr lang="ru-RU" sz="20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0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3200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u-RU" sz="3200" dirty="0">
                <a:solidFill>
                  <a:prstClr val="black"/>
                </a:solidFill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4" name="Объект 3" descr="I:\IMG_467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00276"/>
            <a:ext cx="254585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shiyan\Desktop\Грамоты мои\85054965. 13712941-Ищенко Ксения Александровна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1844824"/>
            <a:ext cx="3528392" cy="4608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shiyan\Desktop\Грамоты мои\76251709. 59664637-Траченко Дарья Дмитриевна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1196752"/>
            <a:ext cx="3275856" cy="4577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9759527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Наличие призеров и лауреатов в международных предметных олимпиадах школьников</a:t>
            </a:r>
            <a:r>
              <a:rPr lang="ru-RU" sz="2000" dirty="0">
                <a:solidFill>
                  <a:srgbClr val="0000FF"/>
                </a:solidFill>
                <a:ea typeface="+mn-ea"/>
                <a:cs typeface="+mn-cs"/>
              </a:rPr>
              <a:t/>
            </a:r>
            <a:br>
              <a:rPr lang="ru-RU" sz="2000" dirty="0">
                <a:solidFill>
                  <a:srgbClr val="0000FF"/>
                </a:solidFill>
                <a:ea typeface="+mn-ea"/>
                <a:cs typeface="+mn-cs"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928363296"/>
              </p:ext>
            </p:extLst>
          </p:nvPr>
        </p:nvGraphicFramePr>
        <p:xfrm>
          <a:off x="251520" y="980728"/>
          <a:ext cx="8568952" cy="5315776"/>
        </p:xfrm>
        <a:graphic>
          <a:graphicData uri="http://schemas.openxmlformats.org/drawingml/2006/table">
            <a:tbl>
              <a:tblPr firstRow="1" firstCol="1" bandRow="1"/>
              <a:tblGrid>
                <a:gridCol w="8568952"/>
              </a:tblGrid>
              <a:tr h="8924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2016-2017 учебный год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  Ученица </a:t>
                      </a:r>
                      <a:r>
                        <a:rPr lang="ru-RU" sz="14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Фастунова Любовь призёр муниципального   тура по географии, принимали участие в областном туре.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24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</a:t>
                      </a:r>
                      <a:r>
                        <a:rPr lang="ru-RU" sz="14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Усачев А. и </a:t>
                      </a:r>
                      <a:r>
                        <a:rPr lang="ru-RU" sz="1400" b="1" dirty="0" err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Хомета</a:t>
                      </a:r>
                      <a:r>
                        <a:rPr lang="ru-RU" sz="14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М., победители и призёры муниципального тура олимпиады по географии, принимали участие в областном туре.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36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2018-2019 учебный год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ученица, победитель муниципального   тура олимпиады по географии Ищенко Елизавета принимала участие в областном туре регионального этапа Всероссийской олимпиады школьников по географии.</a:t>
                      </a:r>
                    </a:p>
                    <a:p>
                      <a:pPr algn="just"/>
                      <a:r>
                        <a:rPr lang="ru-RU" sz="14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Олимпиада школьников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«Многопредметная олимпиада “Юные таланты</a:t>
                      </a:r>
                      <a:r>
                        <a:rPr lang="ru-RU" sz="14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  <a:r>
                        <a:rPr lang="ru-RU" sz="1400" b="1" i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(</a:t>
                      </a:r>
                      <a:r>
                        <a:rPr lang="ru-RU" sz="1400" b="1" i="1" u="none" strike="noStrike" dirty="0">
                          <a:solidFill>
                            <a:srgbClr val="0563C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  <a:hlinkClick r:id="rId2"/>
                        </a:rPr>
                        <a:t>приказ Министерства науки и высшего образования Российской Федерации от 28 августа 2018 года № 32н</a:t>
                      </a:r>
                      <a:r>
                        <a:rPr lang="ru-RU" sz="1400" b="1" i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номер олимпиады в Перечне – 32)( призер отборочного тура  </a:t>
                      </a:r>
                      <a:r>
                        <a:rPr lang="ru-RU" sz="1400" b="1" i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ИщенкоЕ</a:t>
                      </a:r>
                      <a:r>
                        <a:rPr lang="ru-RU" sz="1400" b="1" i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., 9 класс)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3723"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Олимпиада школьников </a:t>
                      </a:r>
                      <a:r>
                        <a:rPr lang="ru-RU" sz="1400" b="1" dirty="0"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«Многопредметная олимпиада «Юные таланты</a:t>
                      </a:r>
                      <a:r>
                        <a:rPr lang="ru-RU" sz="14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  <a:r>
                        <a:rPr lang="ru-RU" sz="1400" b="1" i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(</a:t>
                      </a:r>
                      <a:r>
                        <a:rPr lang="ru-RU" sz="1400" b="1" i="1" u="none" strike="noStrike" dirty="0">
                          <a:solidFill>
                            <a:srgbClr val="0563C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  <a:hlinkClick r:id="rId2"/>
                        </a:rPr>
                        <a:t>приказ Министерства науки и высшего образования Российской Федерации от 28 августа 2018 года № 32н</a:t>
                      </a:r>
                      <a:r>
                        <a:rPr lang="ru-RU" sz="1400" b="1" i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номер олимпиады в Перечне – 32)(призер отборочного тура  </a:t>
                      </a:r>
                      <a:r>
                        <a:rPr lang="ru-RU" sz="1400" b="1" i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Хомета</a:t>
                      </a:r>
                      <a:r>
                        <a:rPr lang="ru-RU" sz="1400" b="1" i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М., 10 класс)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885"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Международные предметные интернет-олимпиады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</a:t>
                      </a:r>
                      <a:r>
                        <a:rPr lang="en-US" sz="1400" b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Compedu</a:t>
                      </a:r>
                      <a:r>
                        <a:rPr lang="ru-RU" sz="14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  <a:r>
                        <a:rPr lang="en-US" sz="1400" b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ru</a:t>
                      </a:r>
                      <a:r>
                        <a:rPr lang="ru-RU" sz="14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 (15 человек имеют диплом </a:t>
                      </a:r>
                      <a:r>
                        <a:rPr lang="en-US" sz="14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</a:t>
                      </a:r>
                      <a:r>
                        <a:rPr lang="ru-RU" sz="14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степени», </a:t>
                      </a:r>
                    </a:p>
                    <a:p>
                      <a:pPr algn="just"/>
                      <a:r>
                        <a:rPr lang="ru-RU" sz="14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Международный проект «</a:t>
                      </a:r>
                      <a:r>
                        <a:rPr lang="en-US" sz="14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VIDEOUROKI</a:t>
                      </a:r>
                      <a:r>
                        <a:rPr lang="ru-RU" sz="14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 интернет – олимпиады (10 человек имеют диплом </a:t>
                      </a:r>
                      <a:r>
                        <a:rPr lang="en-US" sz="14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</a:t>
                      </a:r>
                      <a:r>
                        <a:rPr lang="ru-RU" sz="14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степени»)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603561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Высокие результаты внеурочной деятельности обучающихся по учебному предмету</a:t>
            </a:r>
            <a:r>
              <a:rPr lang="ru-RU" sz="2000" dirty="0">
                <a:solidFill>
                  <a:srgbClr val="0000FF"/>
                </a:solidFill>
                <a:ea typeface="+mn-ea"/>
                <a:cs typeface="+mn-cs"/>
              </a:rPr>
              <a:t/>
            </a:r>
            <a:br>
              <a:rPr lang="ru-RU" sz="2000" dirty="0">
                <a:solidFill>
                  <a:srgbClr val="0000FF"/>
                </a:solidFill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94108" y="836712"/>
            <a:ext cx="4492691" cy="5289451"/>
          </a:xfrm>
        </p:spPr>
        <p:txBody>
          <a:bodyPr>
            <a:normAutofit/>
          </a:bodyPr>
          <a:lstStyle/>
          <a:p>
            <a:pPr indent="0">
              <a:spcAft>
                <a:spcPts val="0"/>
              </a:spcAft>
              <a:buNone/>
              <a:tabLst>
                <a:tab pos="1638300" algn="l"/>
              </a:tabLst>
            </a:pPr>
            <a:r>
              <a:rPr lang="ru-RU" sz="1600" kern="150" dirty="0">
                <a:latin typeface="Times New Roman"/>
                <a:ea typeface="SimSun"/>
                <a:cs typeface="Mangal"/>
              </a:rPr>
              <a:t>Программа внеурочного курса «Мой край» </a:t>
            </a:r>
            <a:endParaRPr lang="ru-RU" sz="1600" kern="150" dirty="0" smtClean="0">
              <a:latin typeface="Times New Roman"/>
              <a:ea typeface="SimSun"/>
              <a:cs typeface="Mangal"/>
            </a:endParaRPr>
          </a:p>
          <a:p>
            <a:pPr indent="0">
              <a:spcAft>
                <a:spcPts val="0"/>
              </a:spcAft>
              <a:buNone/>
              <a:tabLst>
                <a:tab pos="1638300" algn="l"/>
              </a:tabLst>
            </a:pPr>
            <a:r>
              <a:rPr lang="ru-RU" sz="1600" kern="150" dirty="0" smtClean="0">
                <a:latin typeface="Times New Roman"/>
                <a:ea typeface="SimSun"/>
                <a:cs typeface="Mangal"/>
              </a:rPr>
              <a:t>для </a:t>
            </a:r>
            <a:r>
              <a:rPr lang="ru-RU" sz="1600" kern="150" dirty="0">
                <a:latin typeface="Times New Roman"/>
                <a:ea typeface="SimSun"/>
                <a:cs typeface="Mangal"/>
              </a:rPr>
              <a:t>учащихся 5-6 классов   ориентирован на </a:t>
            </a:r>
            <a:endParaRPr lang="ru-RU" sz="1600" kern="150" dirty="0" smtClean="0">
              <a:latin typeface="Times New Roman"/>
              <a:ea typeface="SimSun"/>
              <a:cs typeface="Mangal"/>
            </a:endParaRPr>
          </a:p>
          <a:p>
            <a:pPr indent="0">
              <a:spcAft>
                <a:spcPts val="0"/>
              </a:spcAft>
              <a:buNone/>
              <a:tabLst>
                <a:tab pos="1638300" algn="l"/>
              </a:tabLst>
            </a:pPr>
            <a:r>
              <a:rPr lang="ru-RU" sz="1600" kern="150" dirty="0" smtClean="0">
                <a:latin typeface="Times New Roman"/>
                <a:ea typeface="SimSun"/>
                <a:cs typeface="Mangal"/>
              </a:rPr>
              <a:t>реализацию </a:t>
            </a:r>
            <a:r>
              <a:rPr lang="ru-RU" sz="1600" kern="150" dirty="0">
                <a:latin typeface="Times New Roman"/>
                <a:ea typeface="SimSun"/>
                <a:cs typeface="Mangal"/>
              </a:rPr>
              <a:t>регионального содержания </a:t>
            </a:r>
            <a:endParaRPr lang="ru-RU" sz="1600" kern="150" dirty="0" smtClean="0">
              <a:latin typeface="Times New Roman"/>
              <a:ea typeface="SimSun"/>
              <a:cs typeface="Mangal"/>
            </a:endParaRPr>
          </a:p>
          <a:p>
            <a:pPr indent="0">
              <a:spcAft>
                <a:spcPts val="0"/>
              </a:spcAft>
              <a:buNone/>
              <a:tabLst>
                <a:tab pos="1638300" algn="l"/>
              </a:tabLst>
            </a:pPr>
            <a:r>
              <a:rPr lang="ru-RU" sz="1600" kern="150" dirty="0" smtClean="0">
                <a:latin typeface="Times New Roman"/>
                <a:ea typeface="SimSun"/>
                <a:cs typeface="Mangal"/>
              </a:rPr>
              <a:t>географического </a:t>
            </a:r>
            <a:r>
              <a:rPr lang="ru-RU" sz="1600" kern="150" dirty="0">
                <a:latin typeface="Times New Roman"/>
                <a:ea typeface="SimSun"/>
                <a:cs typeface="Mangal"/>
              </a:rPr>
              <a:t>образования</a:t>
            </a:r>
            <a:r>
              <a:rPr lang="ru-RU" sz="1600" kern="150" dirty="0" smtClean="0">
                <a:latin typeface="Times New Roman"/>
                <a:ea typeface="SimSun"/>
                <a:cs typeface="Mangal"/>
              </a:rPr>
              <a:t>.</a:t>
            </a:r>
          </a:p>
          <a:p>
            <a:pPr indent="0">
              <a:spcAft>
                <a:spcPts val="0"/>
              </a:spcAft>
              <a:buNone/>
              <a:tabLst>
                <a:tab pos="1638300" algn="l"/>
              </a:tabLst>
            </a:pPr>
            <a:endParaRPr lang="ru-RU" sz="1600" kern="150" dirty="0">
              <a:latin typeface="Times New Roman"/>
              <a:ea typeface="SimSun"/>
              <a:cs typeface="Mangal"/>
            </a:endParaRPr>
          </a:p>
          <a:p>
            <a:pPr indent="0">
              <a:spcAft>
                <a:spcPts val="0"/>
              </a:spcAft>
              <a:buNone/>
              <a:tabLst>
                <a:tab pos="1638300" algn="l"/>
              </a:tabLst>
            </a:pPr>
            <a:r>
              <a:rPr lang="ru-RU" sz="1600" kern="150" dirty="0">
                <a:latin typeface="Times New Roman"/>
                <a:ea typeface="SimSun"/>
                <a:cs typeface="Mangal"/>
              </a:rPr>
              <a:t>Программа является комплексным </a:t>
            </a:r>
            <a:endParaRPr lang="ru-RU" sz="1600" kern="150" dirty="0" smtClean="0">
              <a:latin typeface="Times New Roman"/>
              <a:ea typeface="SimSun"/>
              <a:cs typeface="Mangal"/>
            </a:endParaRPr>
          </a:p>
          <a:p>
            <a:pPr indent="0">
              <a:spcAft>
                <a:spcPts val="0"/>
              </a:spcAft>
              <a:buNone/>
              <a:tabLst>
                <a:tab pos="1638300" algn="l"/>
              </a:tabLst>
            </a:pPr>
            <a:r>
              <a:rPr lang="ru-RU" sz="1600" kern="150" dirty="0" smtClean="0">
                <a:latin typeface="Times New Roman"/>
                <a:ea typeface="SimSun"/>
                <a:cs typeface="Mangal"/>
              </a:rPr>
              <a:t>интегрированным </a:t>
            </a:r>
            <a:r>
              <a:rPr lang="ru-RU" sz="1600" kern="150" dirty="0">
                <a:latin typeface="Times New Roman"/>
                <a:ea typeface="SimSun"/>
                <a:cs typeface="Mangal"/>
              </a:rPr>
              <a:t>курсом, </a:t>
            </a:r>
            <a:r>
              <a:rPr lang="ru-RU" sz="1600" kern="150" dirty="0" smtClean="0">
                <a:latin typeface="Times New Roman"/>
                <a:ea typeface="SimSun"/>
                <a:cs typeface="Mangal"/>
              </a:rPr>
              <a:t>формирующим</a:t>
            </a:r>
          </a:p>
          <a:p>
            <a:pPr indent="0">
              <a:spcAft>
                <a:spcPts val="0"/>
              </a:spcAft>
              <a:buNone/>
              <a:tabLst>
                <a:tab pos="1638300" algn="l"/>
              </a:tabLst>
            </a:pPr>
            <a:r>
              <a:rPr lang="ru-RU" sz="1600" kern="150" dirty="0" smtClean="0">
                <a:latin typeface="Times New Roman"/>
                <a:ea typeface="SimSun"/>
                <a:cs typeface="Mangal"/>
              </a:rPr>
              <a:t> </a:t>
            </a:r>
            <a:r>
              <a:rPr lang="ru-RU" sz="1600" kern="150" dirty="0">
                <a:latin typeface="Times New Roman"/>
                <a:ea typeface="SimSun"/>
                <a:cs typeface="Mangal"/>
              </a:rPr>
              <a:t>знания о природе родного края, в том числе  </a:t>
            </a:r>
            <a:endParaRPr lang="ru-RU" sz="1600" kern="150" dirty="0" smtClean="0">
              <a:latin typeface="Times New Roman"/>
              <a:ea typeface="SimSun"/>
              <a:cs typeface="Mangal"/>
            </a:endParaRPr>
          </a:p>
          <a:p>
            <a:pPr indent="0">
              <a:spcAft>
                <a:spcPts val="0"/>
              </a:spcAft>
              <a:buNone/>
              <a:tabLst>
                <a:tab pos="1638300" algn="l"/>
              </a:tabLst>
            </a:pPr>
            <a:r>
              <a:rPr lang="ru-RU" sz="1600" kern="150" dirty="0" err="1" smtClean="0">
                <a:latin typeface="Times New Roman"/>
                <a:ea typeface="SimSun"/>
                <a:cs typeface="Mangal"/>
              </a:rPr>
              <a:t>Милютинского</a:t>
            </a:r>
            <a:r>
              <a:rPr lang="ru-RU" sz="1600" kern="150" dirty="0" smtClean="0">
                <a:latin typeface="Times New Roman"/>
                <a:ea typeface="SimSun"/>
                <a:cs typeface="Mangal"/>
              </a:rPr>
              <a:t> </a:t>
            </a:r>
            <a:r>
              <a:rPr lang="ru-RU" sz="1600" kern="150" dirty="0">
                <a:latin typeface="Times New Roman"/>
                <a:ea typeface="SimSun"/>
                <a:cs typeface="Mangal"/>
              </a:rPr>
              <a:t>района.</a:t>
            </a:r>
          </a:p>
          <a:p>
            <a:pPr indent="0">
              <a:spcAft>
                <a:spcPts val="0"/>
              </a:spcAft>
              <a:buNone/>
              <a:tabLst>
                <a:tab pos="1638300" algn="l"/>
              </a:tabLst>
            </a:pPr>
            <a:r>
              <a:rPr lang="ru-RU" sz="1600" kern="150" dirty="0">
                <a:latin typeface="Times New Roman"/>
                <a:ea typeface="SimSun"/>
                <a:cs typeface="Mangal"/>
              </a:rPr>
              <a:t>Основополагающими принципами </a:t>
            </a:r>
            <a:endParaRPr lang="ru-RU" sz="1600" kern="150" dirty="0" smtClean="0">
              <a:latin typeface="Times New Roman"/>
              <a:ea typeface="SimSun"/>
              <a:cs typeface="Mangal"/>
            </a:endParaRPr>
          </a:p>
          <a:p>
            <a:pPr indent="0">
              <a:spcAft>
                <a:spcPts val="0"/>
              </a:spcAft>
              <a:buNone/>
              <a:tabLst>
                <a:tab pos="1638300" algn="l"/>
              </a:tabLst>
            </a:pPr>
            <a:r>
              <a:rPr lang="ru-RU" sz="1600" kern="150" dirty="0" smtClean="0">
                <a:latin typeface="Times New Roman"/>
                <a:ea typeface="SimSun"/>
                <a:cs typeface="Mangal"/>
              </a:rPr>
              <a:t>построения </a:t>
            </a:r>
            <a:r>
              <a:rPr lang="ru-RU" sz="1600" kern="150" dirty="0">
                <a:latin typeface="Times New Roman"/>
                <a:ea typeface="SimSun"/>
                <a:cs typeface="Mangal"/>
              </a:rPr>
              <a:t>курса « Мой край» являются </a:t>
            </a:r>
            <a:endParaRPr lang="ru-RU" sz="1600" kern="150" dirty="0" smtClean="0">
              <a:latin typeface="Times New Roman"/>
              <a:ea typeface="SimSun"/>
              <a:cs typeface="Mangal"/>
            </a:endParaRPr>
          </a:p>
          <a:p>
            <a:pPr indent="0">
              <a:spcAft>
                <a:spcPts val="0"/>
              </a:spcAft>
              <a:buNone/>
              <a:tabLst>
                <a:tab pos="1638300" algn="l"/>
              </a:tabLst>
            </a:pPr>
            <a:r>
              <a:rPr lang="ru-RU" sz="1600" kern="150" dirty="0" smtClean="0">
                <a:latin typeface="Times New Roman"/>
                <a:ea typeface="SimSun"/>
                <a:cs typeface="Mangal"/>
              </a:rPr>
              <a:t>краеведческий </a:t>
            </a:r>
            <a:r>
              <a:rPr lang="ru-RU" sz="1600" kern="150" dirty="0">
                <a:latin typeface="Times New Roman"/>
                <a:ea typeface="SimSun"/>
                <a:cs typeface="Mangal"/>
              </a:rPr>
              <a:t>подход, что позволяет </a:t>
            </a:r>
            <a:endParaRPr lang="ru-RU" sz="1600" kern="150" dirty="0" smtClean="0">
              <a:latin typeface="Times New Roman"/>
              <a:ea typeface="SimSun"/>
              <a:cs typeface="Mangal"/>
            </a:endParaRPr>
          </a:p>
          <a:p>
            <a:pPr indent="0">
              <a:spcAft>
                <a:spcPts val="0"/>
              </a:spcAft>
              <a:buNone/>
              <a:tabLst>
                <a:tab pos="1638300" algn="l"/>
              </a:tabLst>
            </a:pPr>
            <a:r>
              <a:rPr lang="ru-RU" sz="1600" kern="150" dirty="0" smtClean="0">
                <a:latin typeface="Times New Roman"/>
                <a:ea typeface="SimSun"/>
                <a:cs typeface="Mangal"/>
              </a:rPr>
              <a:t>воспитать </a:t>
            </a:r>
            <a:r>
              <a:rPr lang="ru-RU" sz="1600" kern="150" dirty="0">
                <a:latin typeface="Times New Roman"/>
                <a:ea typeface="SimSun"/>
                <a:cs typeface="Mangal"/>
              </a:rPr>
              <a:t>у обучающихся чувство </a:t>
            </a:r>
            <a:endParaRPr lang="ru-RU" sz="1600" kern="150" dirty="0" smtClean="0">
              <a:latin typeface="Times New Roman"/>
              <a:ea typeface="SimSun"/>
              <a:cs typeface="Mangal"/>
            </a:endParaRPr>
          </a:p>
          <a:p>
            <a:pPr indent="0">
              <a:spcAft>
                <a:spcPts val="0"/>
              </a:spcAft>
              <a:buNone/>
              <a:tabLst>
                <a:tab pos="1638300" algn="l"/>
              </a:tabLst>
            </a:pPr>
            <a:r>
              <a:rPr lang="ru-RU" sz="1600" kern="150" dirty="0" smtClean="0">
                <a:latin typeface="Times New Roman"/>
                <a:ea typeface="SimSun"/>
                <a:cs typeface="Mangal"/>
              </a:rPr>
              <a:t>патриотизма </a:t>
            </a:r>
            <a:r>
              <a:rPr lang="ru-RU" sz="1600" kern="150" dirty="0">
                <a:latin typeface="Times New Roman"/>
                <a:ea typeface="SimSun"/>
                <a:cs typeface="Mangal"/>
              </a:rPr>
              <a:t>и глубокого понимания </a:t>
            </a:r>
            <a:endParaRPr lang="ru-RU" sz="1600" kern="150" dirty="0" smtClean="0">
              <a:latin typeface="Times New Roman"/>
              <a:ea typeface="SimSun"/>
              <a:cs typeface="Mangal"/>
            </a:endParaRPr>
          </a:p>
          <a:p>
            <a:pPr indent="0">
              <a:spcAft>
                <a:spcPts val="0"/>
              </a:spcAft>
              <a:buNone/>
              <a:tabLst>
                <a:tab pos="1638300" algn="l"/>
              </a:tabLst>
            </a:pPr>
            <a:r>
              <a:rPr lang="ru-RU" sz="1600" kern="150" dirty="0" smtClean="0">
                <a:latin typeface="Times New Roman"/>
                <a:ea typeface="SimSun"/>
                <a:cs typeface="Mangal"/>
              </a:rPr>
              <a:t>специфики </a:t>
            </a:r>
            <a:r>
              <a:rPr lang="ru-RU" sz="1600" kern="150" dirty="0">
                <a:latin typeface="Times New Roman"/>
                <a:ea typeface="SimSun"/>
                <a:cs typeface="Mangal"/>
              </a:rPr>
              <a:t>курса «География России».</a:t>
            </a:r>
          </a:p>
          <a:p>
            <a:pPr marL="0" indent="0">
              <a:buNone/>
            </a:pPr>
            <a:endParaRPr lang="ru-RU" sz="2000" dirty="0">
              <a:solidFill>
                <a:srgbClr val="0000FF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4211513" cy="3933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592201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204233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332656"/>
            <a:ext cx="56614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FF"/>
                </a:solidFill>
                <a:latin typeface="Times New Roman"/>
                <a:ea typeface="Times New Roman"/>
              </a:rPr>
              <a:t>Достижения (призовые места) обучающихся </a:t>
            </a:r>
            <a:endParaRPr lang="ru-RU" b="1" dirty="0" smtClean="0">
              <a:solidFill>
                <a:srgbClr val="0000FF"/>
              </a:solidFill>
              <a:latin typeface="Times New Roman"/>
              <a:ea typeface="Times New Roman"/>
            </a:endParaRPr>
          </a:p>
          <a:p>
            <a:r>
              <a:rPr lang="ru-RU" b="1" dirty="0" smtClean="0">
                <a:solidFill>
                  <a:srgbClr val="0000FF"/>
                </a:solidFill>
                <a:latin typeface="Times New Roman"/>
                <a:ea typeface="Times New Roman"/>
              </a:rPr>
              <a:t>в </a:t>
            </a:r>
            <a:r>
              <a:rPr lang="ru-RU" b="1" dirty="0">
                <a:solidFill>
                  <a:srgbClr val="0000FF"/>
                </a:solidFill>
                <a:latin typeface="Times New Roman"/>
                <a:ea typeface="Times New Roman"/>
              </a:rPr>
              <a:t>конкурсных мероприятиях по предмету</a:t>
            </a:r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5" name="Рисунок 4" descr="C:\Users\shiyan\Downloads\94a0dac5e3355a2547ba1fcb0308d52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1433" y="-6571"/>
            <a:ext cx="3456384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Все\всё\премия\премия апрель\Коршунова Дельфийские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997" y="1844825"/>
            <a:ext cx="3498877" cy="4774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60831" y="3212976"/>
            <a:ext cx="5486400" cy="38563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0635639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20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0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0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Результативность </a:t>
            </a:r>
            <a: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участия обучающихся в международных конкурсах и проектах</a:t>
            </a:r>
            <a:r>
              <a:rPr lang="ru-RU" sz="20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0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Международный уровень</a:t>
            </a:r>
            <a:r>
              <a:rPr lang="ru-RU" sz="20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0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endParaRPr lang="ru-RU" dirty="0"/>
          </a:p>
        </p:txBody>
      </p:sp>
      <p:pic>
        <p:nvPicPr>
          <p:cNvPr id="4" name="Объект 3" descr="C:\Users\shiyan\Downloads\232996.jpe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3563888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shiyan\Downloads\7db89396f7f01e96e3fa74106b6419c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95624" y="1352550"/>
            <a:ext cx="3420591" cy="5316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10213" y="1127125"/>
            <a:ext cx="3633787" cy="573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194927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ru-RU" sz="18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8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18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Наличие </a:t>
            </a:r>
            <a:r>
              <a:rPr lang="ru-RU" sz="18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обучающихся, представивших инновационную разработку (проект), интеллектуальный продукт, технологическое изобретение и другие по учебному предмету, имеющие высокую общественную оценку, подтвержденную документально </a:t>
            </a:r>
            <a:r>
              <a:rPr lang="ru-RU" sz="18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8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4601" y="1412776"/>
            <a:ext cx="8928992" cy="360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SzPts val="1200"/>
              <a:buFont typeface="Times New Roman"/>
              <a:buAutoNum type="arabicPeriod"/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Исследовательская работа по географии </a:t>
            </a:r>
            <a:r>
              <a:rPr lang="ru-RU" sz="2000" kern="1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«Мира не узнаешь, не зная края своего», Кривова Алина, 9 класс, образовательный портал «ФГОС Портал», ФС№77-72602.</a:t>
            </a:r>
            <a:endParaRPr lang="ru-RU" sz="20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SzPts val="1200"/>
              <a:buFont typeface="Times New Roman"/>
              <a:buAutoNum type="arabicPeriod"/>
            </a:pPr>
            <a:r>
              <a:rPr lang="ru-RU" sz="2000" kern="1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Исследовательская работа</a:t>
            </a:r>
            <a:r>
              <a:rPr lang="ru-RU" sz="2000" dirty="0">
                <a:latin typeface="Times New Roman" pitchFamily="18" charset="0"/>
                <a:ea typeface="Times New Roman"/>
                <a:cs typeface="Times New Roman" pitchFamily="18" charset="0"/>
              </a:rPr>
              <a:t> «Судьба смешала все народы!», </a:t>
            </a:r>
            <a:r>
              <a:rPr lang="ru-RU" sz="20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Поцепня</a:t>
            </a:r>
            <a:r>
              <a:rPr lang="ru-RU" sz="2000" dirty="0">
                <a:latin typeface="Times New Roman" pitchFamily="18" charset="0"/>
                <a:ea typeface="Times New Roman"/>
                <a:cs typeface="Times New Roman" pitchFamily="18" charset="0"/>
              </a:rPr>
              <a:t> Кристина, 9 класс, Всероссийское издание «</a:t>
            </a:r>
            <a:r>
              <a:rPr lang="ru-RU" sz="20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Педразвитие</a:t>
            </a:r>
            <a:r>
              <a:rPr lang="ru-RU" sz="2000" dirty="0">
                <a:latin typeface="Times New Roman" pitchFamily="18" charset="0"/>
                <a:ea typeface="Times New Roman"/>
                <a:cs typeface="Times New Roman" pitchFamily="18" charset="0"/>
              </a:rPr>
              <a:t>» </a:t>
            </a:r>
            <a:r>
              <a:rPr lang="en-US" sz="2000" dirty="0">
                <a:latin typeface="Times New Roman" pitchFamily="18" charset="0"/>
                <a:ea typeface="Times New Roman"/>
                <a:cs typeface="Times New Roman" pitchFamily="18" charset="0"/>
              </a:rPr>
              <a:t>http</a:t>
            </a:r>
            <a:r>
              <a:rPr lang="ru-RU" sz="2000" dirty="0">
                <a:latin typeface="Times New Roman" pitchFamily="18" charset="0"/>
                <a:ea typeface="Times New Roman"/>
                <a:cs typeface="Times New Roman" pitchFamily="18" charset="0"/>
              </a:rPr>
              <a:t>://</a:t>
            </a:r>
            <a:r>
              <a:rPr lang="en-US" sz="2000" dirty="0" err="1">
                <a:latin typeface="Times New Roman" pitchFamily="18" charset="0"/>
                <a:ea typeface="Times New Roman"/>
                <a:cs typeface="Times New Roman" pitchFamily="18" charset="0"/>
              </a:rPr>
              <a:t>pedrazvitie</a:t>
            </a:r>
            <a:r>
              <a:rPr lang="ru-RU" sz="2000" dirty="0"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r>
              <a:rPr lang="en-US" sz="2000" dirty="0" err="1">
                <a:latin typeface="Times New Roman" pitchFamily="18" charset="0"/>
                <a:ea typeface="Times New Roman"/>
                <a:cs typeface="Times New Roman" pitchFamily="18" charset="0"/>
              </a:rPr>
              <a:t>ru</a:t>
            </a:r>
            <a:r>
              <a:rPr lang="ru-RU" sz="2000" dirty="0">
                <a:latin typeface="Times New Roman" pitchFamily="18" charset="0"/>
                <a:ea typeface="Times New Roman"/>
                <a:cs typeface="Times New Roman" pitchFamily="18" charset="0"/>
              </a:rPr>
              <a:t>/</a:t>
            </a:r>
            <a:r>
              <a:rPr lang="en-US" sz="2000" dirty="0" err="1">
                <a:latin typeface="Times New Roman" pitchFamily="18" charset="0"/>
                <a:ea typeface="Times New Roman"/>
                <a:cs typeface="Times New Roman" pitchFamily="18" charset="0"/>
              </a:rPr>
              <a:t>servisy</a:t>
            </a:r>
            <a:r>
              <a:rPr lang="ru-RU" sz="2000" dirty="0">
                <a:latin typeface="Times New Roman" pitchFamily="18" charset="0"/>
                <a:ea typeface="Times New Roman"/>
                <a:cs typeface="Times New Roman" pitchFamily="18" charset="0"/>
              </a:rPr>
              <a:t>/</a:t>
            </a:r>
            <a:r>
              <a:rPr lang="en-US" sz="2000" dirty="0" err="1">
                <a:latin typeface="Times New Roman" pitchFamily="18" charset="0"/>
                <a:ea typeface="Times New Roman"/>
                <a:cs typeface="Times New Roman" pitchFamily="18" charset="0"/>
              </a:rPr>
              <a:t>publiK</a:t>
            </a:r>
            <a:r>
              <a:rPr lang="ru-RU" sz="2000" dirty="0">
                <a:latin typeface="Times New Roman" pitchFamily="18" charset="0"/>
                <a:ea typeface="Times New Roman"/>
                <a:cs typeface="Times New Roman" pitchFamily="18" charset="0"/>
              </a:rPr>
              <a:t>/</a:t>
            </a: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ea typeface="Times New Roman"/>
                <a:cs typeface="Times New Roman" pitchFamily="18" charset="0"/>
              </a:rPr>
              <a:t>publ</a:t>
            </a:r>
            <a:r>
              <a:rPr lang="ru-RU" sz="2000" dirty="0">
                <a:latin typeface="Times New Roman" pitchFamily="18" charset="0"/>
                <a:ea typeface="Times New Roman"/>
                <a:cs typeface="Times New Roman" pitchFamily="18" charset="0"/>
              </a:rPr>
              <a:t>?</a:t>
            </a:r>
            <a:r>
              <a:rPr lang="en-US" sz="2000" dirty="0">
                <a:latin typeface="Times New Roman" pitchFamily="18" charset="0"/>
                <a:ea typeface="Times New Roman"/>
                <a:cs typeface="Times New Roman" pitchFamily="18" charset="0"/>
              </a:rPr>
              <a:t>id</a:t>
            </a:r>
            <a:r>
              <a:rPr lang="ru-RU" sz="2000" dirty="0">
                <a:latin typeface="Times New Roman" pitchFamily="18" charset="0"/>
                <a:ea typeface="Times New Roman"/>
                <a:cs typeface="Times New Roman" pitchFamily="18" charset="0"/>
              </a:rPr>
              <a:t>=18130.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SzPts val="1200"/>
              <a:buFont typeface="Times New Roman"/>
              <a:buAutoNum type="arabicPeriod"/>
            </a:pP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Исследовательская работа по географии  «Народные традиции и промыслы» Кривовой Дарьи, 10 класс, 2 место. ДК № 12947, </a:t>
            </a:r>
            <a:r>
              <a:rPr lang="ru-RU" sz="2000" kern="1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«ФГОС-онлайн».</a:t>
            </a:r>
            <a:endParaRPr lang="ru-RU" sz="20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SzPts val="1200"/>
              <a:buFont typeface="Times New Roman"/>
              <a:buAutoNum type="arabicPeriod"/>
            </a:pPr>
            <a:r>
              <a:rPr lang="ru-RU" sz="2000" kern="1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Всероссийская олимпиада «</a:t>
            </a:r>
            <a:r>
              <a:rPr lang="ru-RU" sz="2000" kern="18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Конкурсита</a:t>
            </a:r>
            <a:r>
              <a:rPr lang="ru-RU" sz="2000" kern="1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». Работа «Столицы и страны», Ищенко Елизавета, 9 класс, 1 место. Грамота У №</a:t>
            </a: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 45262-12-25485-180419</a:t>
            </a:r>
            <a:endParaRPr lang="ru-RU" sz="2000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6152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07904" y="26787"/>
            <a:ext cx="5256584" cy="6383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"/>
            </a:pPr>
            <a:r>
              <a:rPr lang="ru-RU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Грамота </a:t>
            </a: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за творческий успех и инициативу, высокие успехи в профессиональной деятельности от руководителя проекта </a:t>
            </a:r>
            <a:r>
              <a:rPr lang="ru-RU" sz="1400" dirty="0" err="1">
                <a:solidFill>
                  <a:srgbClr val="000000"/>
                </a:solidFill>
                <a:latin typeface="Times New Roman"/>
                <a:ea typeface="Times New Roman"/>
              </a:rPr>
              <a:t>Мультиурок</a:t>
            </a: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 –Тарасова Д.А</a:t>
            </a:r>
            <a:r>
              <a:rPr lang="ru-RU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endParaRPr lang="ru-RU" sz="1400" dirty="0">
              <a:ea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"/>
            </a:pP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Диплом куратора за подготовку участника олимпиады на Всероссийском образовательном портале «</a:t>
            </a:r>
            <a:r>
              <a:rPr lang="ru-RU" sz="1400" dirty="0" err="1">
                <a:solidFill>
                  <a:srgbClr val="000000"/>
                </a:solidFill>
                <a:latin typeface="Times New Roman"/>
                <a:ea typeface="Times New Roman"/>
              </a:rPr>
              <a:t>Конкурсита</a:t>
            </a: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». К №45255-187-25485</a:t>
            </a:r>
            <a:r>
              <a:rPr lang="ru-RU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endParaRPr lang="ru-RU" sz="1400" dirty="0"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Symbol"/>
              <a:buChar char=""/>
            </a:pPr>
            <a:r>
              <a:rPr lang="ru-RU" sz="1400" dirty="0">
                <a:latin typeface="Times New Roman"/>
              </a:rPr>
              <a:t>Благодарственное письмо Законодательного собрания Ростовской области «За значительный вклад в формирование и реализацию социально-экономической политики, активное участие в общественно-политическом и культурном развитии Ростовской области». 2018 г. </a:t>
            </a:r>
            <a:endParaRPr lang="ru-RU" sz="1400" dirty="0" smtClean="0">
              <a:latin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Symbol"/>
              <a:buChar char=""/>
            </a:pPr>
            <a:endParaRPr lang="ru-RU" sz="1400" dirty="0">
              <a:latin typeface="Times New Roman"/>
            </a:endParaRPr>
          </a:p>
          <a:p>
            <a:pPr lvl="0" algn="just">
              <a:spcAft>
                <a:spcPts val="0"/>
              </a:spcAft>
            </a:pPr>
            <a:endParaRPr lang="ru-RU" sz="1400" dirty="0"/>
          </a:p>
          <a:p>
            <a:pPr marL="342900" lvl="0" indent="-342900" algn="just">
              <a:spcAft>
                <a:spcPts val="0"/>
              </a:spcAft>
              <a:buFont typeface="Symbol"/>
              <a:buChar char=""/>
            </a:pPr>
            <a:r>
              <a:rPr lang="ru-RU" sz="1400" dirty="0">
                <a:latin typeface="Times New Roman"/>
              </a:rPr>
              <a:t>Благодарность Деканата лесохозяйственного факультета Новочеркасского </a:t>
            </a:r>
            <a:r>
              <a:rPr lang="ru-RU" sz="1400" dirty="0" err="1">
                <a:latin typeface="Times New Roman"/>
              </a:rPr>
              <a:t>инженерно</a:t>
            </a:r>
            <a:r>
              <a:rPr lang="ru-RU" sz="1400" dirty="0">
                <a:latin typeface="Times New Roman"/>
              </a:rPr>
              <a:t> – мелиоративного института </a:t>
            </a:r>
            <a:r>
              <a:rPr lang="ru-RU" sz="1400" dirty="0" err="1">
                <a:latin typeface="Times New Roman"/>
              </a:rPr>
              <a:t>ДонГАУ</a:t>
            </a:r>
            <a:r>
              <a:rPr lang="ru-RU" sz="1400" dirty="0">
                <a:latin typeface="Times New Roman"/>
              </a:rPr>
              <a:t> Выражает благодарность за подготовку команды МБОУ Кутейниковской СОШ за участие в эстафете – викторине «Лесной ярус». </a:t>
            </a:r>
            <a:r>
              <a:rPr lang="ru-RU" sz="1400" dirty="0" err="1">
                <a:latin typeface="Times New Roman"/>
              </a:rPr>
              <a:t>Кружилин</a:t>
            </a:r>
            <a:r>
              <a:rPr lang="ru-RU" sz="1400" dirty="0">
                <a:latin typeface="Times New Roman"/>
              </a:rPr>
              <a:t> С.Н. Станица Вёшенская</a:t>
            </a:r>
            <a:r>
              <a:rPr lang="ru-RU" sz="1400" dirty="0" smtClean="0">
                <a:latin typeface="Times New Roman"/>
              </a:rPr>
              <a:t>.</a:t>
            </a:r>
          </a:p>
          <a:p>
            <a:pPr lvl="0" algn="just">
              <a:spcAft>
                <a:spcPts val="0"/>
              </a:spcAft>
            </a:pPr>
            <a:endParaRPr lang="ru-RU" sz="1400" dirty="0"/>
          </a:p>
          <a:p>
            <a:pPr marL="342900" lvl="0" indent="-342900" algn="just">
              <a:spcAft>
                <a:spcPts val="0"/>
              </a:spcAft>
              <a:buFont typeface="Symbol"/>
              <a:buChar char=""/>
            </a:pPr>
            <a:r>
              <a:rPr lang="ru-RU" sz="1400" dirty="0">
                <a:latin typeface="Times New Roman"/>
              </a:rPr>
              <a:t>Организатор проекта </a:t>
            </a:r>
            <a:r>
              <a:rPr lang="en-US" sz="1400" dirty="0">
                <a:latin typeface="Times New Roman"/>
              </a:rPr>
              <a:t>Mega</a:t>
            </a:r>
            <a:r>
              <a:rPr lang="ru-RU" sz="1400" dirty="0">
                <a:latin typeface="Times New Roman"/>
              </a:rPr>
              <a:t>-</a:t>
            </a:r>
            <a:r>
              <a:rPr lang="en-US" sz="1400" dirty="0" err="1">
                <a:latin typeface="Times New Roman"/>
              </a:rPr>
              <a:t>talant</a:t>
            </a:r>
            <a:r>
              <a:rPr lang="ru-RU" sz="1400" dirty="0">
                <a:latin typeface="Times New Roman"/>
              </a:rPr>
              <a:t> выражает благодарность за разработку для библиотеки методических разработок сайта. А.С. Белов. № Б 194747</a:t>
            </a:r>
            <a:endParaRPr lang="ru-RU" sz="1400" dirty="0"/>
          </a:p>
          <a:p>
            <a:pPr marL="342900" lvl="0" indent="-342900" algn="just">
              <a:spcAft>
                <a:spcPts val="0"/>
              </a:spcAft>
              <a:buFont typeface="Symbol"/>
              <a:buChar char=""/>
            </a:pPr>
            <a:r>
              <a:rPr lang="ru-RU" sz="1400" dirty="0">
                <a:latin typeface="Times New Roman"/>
              </a:rPr>
              <a:t>Благодарность за активное участие в работе международного проекта для учителей </a:t>
            </a:r>
            <a:r>
              <a:rPr lang="en-US" sz="1400" dirty="0">
                <a:latin typeface="Times New Roman"/>
              </a:rPr>
              <a:t>INTOLIMP</a:t>
            </a:r>
            <a:r>
              <a:rPr lang="ru-RU" sz="1400" dirty="0">
                <a:latin typeface="Times New Roman"/>
              </a:rPr>
              <a:t>.</a:t>
            </a:r>
            <a:r>
              <a:rPr lang="en-US" sz="1400" dirty="0">
                <a:latin typeface="Times New Roman"/>
              </a:rPr>
              <a:t>ORG</a:t>
            </a:r>
            <a:r>
              <a:rPr lang="ru-RU" sz="1400" dirty="0">
                <a:latin typeface="Times New Roman"/>
              </a:rPr>
              <a:t>.(Руководитель проекта О.Н. Кудрявцева</a:t>
            </a:r>
            <a:r>
              <a:rPr lang="ru-RU" sz="1400" dirty="0"/>
              <a:t>)</a:t>
            </a:r>
            <a:endParaRPr lang="ru-RU" sz="1400" dirty="0">
              <a:effectLst/>
            </a:endParaRPr>
          </a:p>
        </p:txBody>
      </p:sp>
      <p:pic>
        <p:nvPicPr>
          <p:cNvPr id="3" name="Рисунок 2" descr="C:\Users\user12\Desktop\IMG_20200323_10134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4067944" cy="561744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564532" y="260648"/>
            <a:ext cx="27727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ru-RU" sz="2000" b="1" dirty="0">
                <a:solidFill>
                  <a:prstClr val="black"/>
                </a:solidFill>
                <a:latin typeface="Times New Roman"/>
                <a:ea typeface="Times New Roman"/>
              </a:rPr>
              <a:t>Общественная оценка</a:t>
            </a:r>
            <a:endParaRPr lang="ru-RU" dirty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5285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Создание учителем условий для адресной работы с различными категориями обучающихся </a:t>
            </a:r>
            <a:r>
              <a:rPr lang="ru-RU" sz="2000" dirty="0">
                <a:solidFill>
                  <a:srgbClr val="0000FF"/>
                </a:solidFill>
                <a:ea typeface="+mn-ea"/>
                <a:cs typeface="+mn-cs"/>
              </a:rPr>
              <a:t/>
            </a:r>
            <a:br>
              <a:rPr lang="ru-RU" sz="2000" dirty="0">
                <a:solidFill>
                  <a:srgbClr val="0000FF"/>
                </a:solidFill>
                <a:ea typeface="+mn-ea"/>
                <a:cs typeface="+mn-cs"/>
              </a:rPr>
            </a:b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854603316"/>
              </p:ext>
            </p:extLst>
          </p:nvPr>
        </p:nvGraphicFramePr>
        <p:xfrm>
          <a:off x="179512" y="3645024"/>
          <a:ext cx="8496945" cy="2855464"/>
        </p:xfrm>
        <a:graphic>
          <a:graphicData uri="http://schemas.openxmlformats.org/drawingml/2006/table">
            <a:tbl>
              <a:tblPr firstRow="1" firstCol="1" bandRow="1"/>
              <a:tblGrid>
                <a:gridCol w="415948"/>
                <a:gridCol w="5408692"/>
                <a:gridCol w="2672305"/>
              </a:tblGrid>
              <a:tr h="2880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Мероприятия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Ответственные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Выявление и учет детей, оставшихся без попечения родителей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учитель, социальный педагог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Сверка личных дел детей 1-х классов с целью выявления детей из асоциальных семей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социальный педагог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классные руководители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3.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Контрольное обследование подопечных: проверка сохранности имущества, расходование средств подопечных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социальный педагог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классные руководители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4.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Акты по итогам контрольного обследования подопечных.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социальный педагог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классные руководители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5.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Индивидуальная работа с опекунами по оказанию помощи в воспитании детей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социальный педагог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классные руководители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6.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Обеспечение бесплатными учебниками и льготным питанием подопечных, детей инвалидов, малоимущих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социальный педагог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классные руководители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89388" y="935142"/>
            <a:ext cx="9036496" cy="2831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Основные виды деятельности учителя по определению адресной помощи учащимся, нуждающимся в поддержке, определяются на основе взаимодействия с социально-психологической службой школы. Координация деятельности учителя прослеживается в планировании основных мероприятий.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одаренных детей разработала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Программу курса по географии «Занимательная география». Программа реализуется в 5-9 классах в рамках внеурочной деятельности. Группа учащихся формируется на принципах добровольности, разновозрастного контингента учащихся.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Олимпиады, страноведческие викторины, разнообразные тесты, размещённые в сети Интернет, помогают организовать индивидуальную работу  с одарёнными учащимися по совершенствованию уровня владения географической грамотностью, формированию ключевых компетенций.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71340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0503"/>
            <a:ext cx="8229600" cy="888217"/>
          </a:xfrm>
        </p:spPr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16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6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16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6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16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6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16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Разработка </a:t>
            </a:r>
            <a:r>
              <a:rPr lang="ru-RU" sz="16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и реализация индивидуальных программ развития различных категорий обучающихся с учетом личностных особенностей, включая рекомендации психолога, социального педагога, медицинских работников и других специалистов</a:t>
            </a:r>
            <a:r>
              <a:rPr lang="ru-RU" sz="16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6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1600" dirty="0">
                <a:solidFill>
                  <a:srgbClr val="0000FF"/>
                </a:solidFill>
                <a:ea typeface="+mn-ea"/>
                <a:cs typeface="+mn-cs"/>
              </a:rPr>
              <a:t/>
            </a:r>
            <a:br>
              <a:rPr lang="ru-RU" sz="1600" dirty="0">
                <a:solidFill>
                  <a:srgbClr val="0000FF"/>
                </a:solidFill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764704"/>
            <a:ext cx="8229600" cy="4958011"/>
          </a:xfrm>
        </p:spPr>
        <p:txBody>
          <a:bodyPr>
            <a:normAutofit/>
          </a:bodyPr>
          <a:lstStyle/>
          <a:p>
            <a:pPr indent="0" algn="just">
              <a:spcAft>
                <a:spcPts val="0"/>
              </a:spcAft>
              <a:buNone/>
            </a:pP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В нашей школе социально-психологическая служба и медицинский работник выстраивают диагностическую основу для коррекции учебных программ. Элементы такой работы:</a:t>
            </a:r>
            <a:endParaRPr lang="ru-RU" sz="14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lvl="0" algn="just">
              <a:spcAft>
                <a:spcPts val="1000"/>
              </a:spcAft>
              <a:buFont typeface="Symbol"/>
              <a:buChar char="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стартовая диагностика учителя – педагогический фактор;</a:t>
            </a:r>
          </a:p>
          <a:p>
            <a:pPr lvl="0" algn="just">
              <a:spcAft>
                <a:spcPts val="1000"/>
              </a:spcAft>
              <a:buFont typeface="Symbol"/>
              <a:buChar char="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психодиагностика (тревожность,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стрессовость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) – психологический фактор;</a:t>
            </a:r>
          </a:p>
          <a:p>
            <a:pPr lvl="0" algn="just">
              <a:spcAft>
                <a:spcPts val="1000"/>
              </a:spcAft>
              <a:buFont typeface="Symbol"/>
              <a:buChar char="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физиологические основные функции организма на основе аппарата АРМИС – медицинский фактор.</a:t>
            </a:r>
          </a:p>
          <a:p>
            <a:pPr indent="0" algn="just">
              <a:spcAft>
                <a:spcPts val="0"/>
              </a:spcAft>
              <a:buNone/>
            </a:pP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В каждом классе есть группы детей, которые требуют:</a:t>
            </a:r>
            <a:endParaRPr lang="ru-RU" sz="14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indent="0" algn="just">
              <a:spcAft>
                <a:spcPts val="1000"/>
              </a:spcAft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подхода в определении базового содержания по предмету;</a:t>
            </a:r>
          </a:p>
          <a:p>
            <a:pPr marL="0" lvl="0" indent="0" algn="just">
              <a:spcAft>
                <a:spcPts val="1000"/>
              </a:spcAft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минимизации домашней учебной нагрузки;</a:t>
            </a:r>
          </a:p>
          <a:p>
            <a:pPr marL="0" lvl="0" indent="0" algn="just">
              <a:spcAft>
                <a:spcPts val="1000"/>
              </a:spcAft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оценки динамики достижения результата.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1600" dirty="0">
                <a:latin typeface="Times New Roman"/>
                <a:ea typeface="Times New Roman"/>
              </a:rPr>
              <a:t>Особая категория – дети-инвалиды и дети с ОВЗ. Моя ученица – ребенок-инвалид – обучается на уровне репродуктивного освоения программы по географии. Она успешно осваивает учебные программы, не испытывает психологического и эмоционального дискомфорта. Это главное условие успешной учебной деятельности.</a:t>
            </a:r>
            <a:endParaRPr lang="ru-RU" sz="1400" dirty="0">
              <a:latin typeface="Times New Roman"/>
              <a:ea typeface="Times New Roman"/>
            </a:endParaRPr>
          </a:p>
          <a:p>
            <a:pPr marL="0" lvl="0" indent="0" algn="just">
              <a:spcAft>
                <a:spcPts val="1000"/>
              </a:spcAft>
              <a:buNone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88523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Проведение консультаций для различных категорий обучающихся и их родителей </a:t>
            </a:r>
            <a:r>
              <a:rPr lang="ru-RU" sz="2000" dirty="0">
                <a:solidFill>
                  <a:srgbClr val="0000FF"/>
                </a:solidFill>
                <a:ea typeface="+mn-ea"/>
                <a:cs typeface="+mn-cs"/>
              </a:rPr>
              <a:t/>
            </a:r>
            <a:br>
              <a:rPr lang="ru-RU" sz="2000" dirty="0">
                <a:solidFill>
                  <a:srgbClr val="0000FF"/>
                </a:solidFill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08720"/>
            <a:ext cx="8219256" cy="4525963"/>
          </a:xfrm>
        </p:spPr>
        <p:txBody>
          <a:bodyPr>
            <a:normAutofit/>
          </a:bodyPr>
          <a:lstStyle/>
          <a:p>
            <a:pPr indent="0" algn="just">
              <a:spcAft>
                <a:spcPts val="0"/>
              </a:spcAft>
              <a:buNone/>
            </a:pPr>
            <a:r>
              <a:rPr lang="ru-RU" sz="1400" dirty="0">
                <a:latin typeface="Times New Roman"/>
                <a:ea typeface="Times New Roman"/>
              </a:rPr>
              <a:t>В разделе «Дистанционное обучение» на моем личном сайте  даны рекомендации, необходимые материалы для самостоятельной работы, для самообразования школьников. Подготовила навигатор по сети Интернет для детей, особо мотивированных в освоении географии: </a:t>
            </a:r>
          </a:p>
          <a:p>
            <a:pPr lvl="0">
              <a:buFont typeface="Symbol"/>
              <a:buChar char=""/>
            </a:pPr>
            <a:r>
              <a:rPr lang="ru-RU" sz="1400" dirty="0">
                <a:latin typeface="Times New Roman"/>
                <a:ea typeface="Times New Roman"/>
                <a:cs typeface="Symbol"/>
              </a:rPr>
              <a:t>Персональный сайт в сети интернет </a:t>
            </a:r>
            <a:r>
              <a:rPr lang="en-US" sz="1400" dirty="0">
                <a:latin typeface="Times New Roman"/>
                <a:ea typeface="Times New Roman"/>
                <a:cs typeface="Symbol"/>
              </a:rPr>
              <a:t>http</a:t>
            </a:r>
            <a:r>
              <a:rPr lang="ru-RU" sz="1400" dirty="0">
                <a:latin typeface="Times New Roman"/>
                <a:ea typeface="Times New Roman"/>
                <a:cs typeface="Symbol"/>
              </a:rPr>
              <a:t>://</a:t>
            </a:r>
            <a:r>
              <a:rPr lang="en-US" sz="1400" dirty="0" err="1">
                <a:latin typeface="Times New Roman"/>
                <a:ea typeface="Times New Roman"/>
                <a:cs typeface="Symbol"/>
              </a:rPr>
              <a:t>pedrazvitie</a:t>
            </a:r>
            <a:r>
              <a:rPr lang="ru-RU" sz="1400" dirty="0">
                <a:latin typeface="Times New Roman"/>
                <a:ea typeface="Times New Roman"/>
                <a:cs typeface="Symbol"/>
              </a:rPr>
              <a:t>.</a:t>
            </a:r>
            <a:r>
              <a:rPr lang="en-US" sz="1400" dirty="0" err="1">
                <a:latin typeface="Times New Roman"/>
                <a:ea typeface="Times New Roman"/>
                <a:cs typeface="Symbol"/>
              </a:rPr>
              <a:t>ru</a:t>
            </a:r>
            <a:r>
              <a:rPr lang="ru-RU" sz="1400" dirty="0">
                <a:latin typeface="Times New Roman"/>
                <a:ea typeface="Times New Roman"/>
                <a:cs typeface="Symbol"/>
              </a:rPr>
              <a:t>/</a:t>
            </a:r>
            <a:r>
              <a:rPr lang="en-US" sz="1400" dirty="0" err="1">
                <a:latin typeface="Times New Roman"/>
                <a:ea typeface="Times New Roman"/>
                <a:cs typeface="Symbol"/>
              </a:rPr>
              <a:t>servisy</a:t>
            </a:r>
            <a:r>
              <a:rPr lang="ru-RU" sz="1400" dirty="0">
                <a:latin typeface="Times New Roman"/>
                <a:ea typeface="Times New Roman"/>
                <a:cs typeface="Symbol"/>
              </a:rPr>
              <a:t>/</a:t>
            </a:r>
            <a:r>
              <a:rPr lang="en-US" sz="1400" dirty="0">
                <a:latin typeface="Times New Roman"/>
                <a:ea typeface="Times New Roman"/>
                <a:cs typeface="Symbol"/>
              </a:rPr>
              <a:t>site</a:t>
            </a:r>
            <a:r>
              <a:rPr lang="ru-RU" sz="1400" dirty="0">
                <a:latin typeface="Times New Roman"/>
                <a:ea typeface="Times New Roman"/>
                <a:cs typeface="Symbol"/>
              </a:rPr>
              <a:t>/</a:t>
            </a:r>
            <a:r>
              <a:rPr lang="en-US" sz="1400" dirty="0">
                <a:latin typeface="Times New Roman"/>
                <a:ea typeface="Times New Roman"/>
                <a:cs typeface="Symbol"/>
              </a:rPr>
              <a:t>n</a:t>
            </a:r>
            <a:r>
              <a:rPr lang="ru-RU" sz="1400" dirty="0">
                <a:latin typeface="Times New Roman"/>
                <a:ea typeface="Times New Roman"/>
                <a:cs typeface="Symbol"/>
              </a:rPr>
              <a:t>?</a:t>
            </a:r>
            <a:r>
              <a:rPr lang="en-US" sz="1400" dirty="0">
                <a:latin typeface="Times New Roman"/>
                <a:ea typeface="Times New Roman"/>
                <a:cs typeface="Symbol"/>
              </a:rPr>
              <a:t>n</a:t>
            </a:r>
            <a:r>
              <a:rPr lang="ru-RU" sz="1400" dirty="0">
                <a:latin typeface="Times New Roman"/>
                <a:ea typeface="Times New Roman"/>
                <a:cs typeface="Symbol"/>
              </a:rPr>
              <a:t>=1168</a:t>
            </a:r>
          </a:p>
          <a:p>
            <a:pPr lvl="0" algn="just">
              <a:buFont typeface="Symbol"/>
              <a:buChar char=""/>
            </a:pPr>
            <a:r>
              <a:rPr lang="ru-RU" sz="1400" dirty="0">
                <a:latin typeface="Times New Roman"/>
                <a:ea typeface="Times New Roman"/>
                <a:cs typeface="Symbol"/>
              </a:rPr>
              <a:t>В разделе «Подготовка к олимпиадам и конкурсам» ведется работа с одаренными детьми:</a:t>
            </a:r>
            <a:r>
              <a:rPr lang="ru-RU" sz="1400" dirty="0">
                <a:latin typeface="Times New Roman"/>
                <a:ea typeface="Calibri"/>
                <a:cs typeface="Symbol"/>
              </a:rPr>
              <a:t> </a:t>
            </a:r>
            <a:r>
              <a:rPr lang="en-US" sz="1400" u="sng" dirty="0">
                <a:solidFill>
                  <a:srgbClr val="0563C1"/>
                </a:solidFill>
                <a:latin typeface="Times New Roman"/>
                <a:ea typeface="Times New Roman"/>
                <a:cs typeface="Symbol"/>
                <a:hlinkClick r:id="rId3"/>
              </a:rPr>
              <a:t>http</a:t>
            </a:r>
            <a:r>
              <a:rPr lang="ru-RU" sz="1400" u="sng" dirty="0">
                <a:solidFill>
                  <a:srgbClr val="0563C1"/>
                </a:solidFill>
                <a:latin typeface="Times New Roman"/>
                <a:ea typeface="Times New Roman"/>
                <a:cs typeface="Symbol"/>
                <a:hlinkClick r:id="rId3"/>
              </a:rPr>
              <a:t>://</a:t>
            </a:r>
            <a:r>
              <a:rPr lang="en-US" sz="1400" u="sng" dirty="0" err="1">
                <a:solidFill>
                  <a:srgbClr val="0563C1"/>
                </a:solidFill>
                <a:latin typeface="Times New Roman"/>
                <a:ea typeface="Times New Roman"/>
                <a:cs typeface="Symbol"/>
                <a:hlinkClick r:id="rId3"/>
              </a:rPr>
              <a:t>ftromberg</a:t>
            </a:r>
            <a:r>
              <a:rPr lang="ru-RU" sz="1400" u="sng" dirty="0">
                <a:solidFill>
                  <a:srgbClr val="0563C1"/>
                </a:solidFill>
                <a:latin typeface="Times New Roman"/>
                <a:ea typeface="Times New Roman"/>
                <a:cs typeface="Symbol"/>
                <a:hlinkClick r:id="rId3"/>
              </a:rPr>
              <a:t>.</a:t>
            </a:r>
            <a:r>
              <a:rPr lang="en-US" sz="1400" u="sng" dirty="0" err="1">
                <a:solidFill>
                  <a:srgbClr val="0563C1"/>
                </a:solidFill>
                <a:latin typeface="Times New Roman"/>
                <a:ea typeface="Times New Roman"/>
                <a:cs typeface="Symbol"/>
                <a:hlinkClick r:id="rId3"/>
              </a:rPr>
              <a:t>narod</a:t>
            </a:r>
            <a:r>
              <a:rPr lang="ru-RU" sz="1400" u="sng" dirty="0">
                <a:solidFill>
                  <a:srgbClr val="0563C1"/>
                </a:solidFill>
                <a:latin typeface="Times New Roman"/>
                <a:ea typeface="Times New Roman"/>
                <a:cs typeface="Symbol"/>
                <a:hlinkClick r:id="rId3"/>
              </a:rPr>
              <a:t>.</a:t>
            </a:r>
            <a:r>
              <a:rPr lang="en-US" sz="1400" u="sng" dirty="0" err="1">
                <a:solidFill>
                  <a:srgbClr val="0563C1"/>
                </a:solidFill>
                <a:latin typeface="Times New Roman"/>
                <a:ea typeface="Times New Roman"/>
                <a:cs typeface="Symbol"/>
                <a:hlinkClick r:id="rId3"/>
              </a:rPr>
              <a:t>ru</a:t>
            </a:r>
            <a:r>
              <a:rPr lang="ru-RU" sz="1400" dirty="0">
                <a:latin typeface="Times New Roman"/>
                <a:ea typeface="Times New Roman"/>
                <a:cs typeface="Symbol"/>
              </a:rPr>
              <a:t> География для школьников </a:t>
            </a:r>
          </a:p>
          <a:p>
            <a:pPr indent="0" algn="just">
              <a:spcAft>
                <a:spcPts val="0"/>
              </a:spcAft>
              <a:buNone/>
            </a:pPr>
            <a:r>
              <a:rPr lang="ru-RU" sz="1400" dirty="0">
                <a:latin typeface="Times New Roman"/>
                <a:ea typeface="Times New Roman"/>
              </a:rPr>
              <a:t>Как классный руководитель, я разработала план работы с учетом индивидуальных особенностей каждого ребенка. </a:t>
            </a:r>
            <a:r>
              <a:rPr lang="ru-RU" sz="1400" dirty="0" err="1">
                <a:latin typeface="Times New Roman"/>
                <a:ea typeface="Times New Roman"/>
              </a:rPr>
              <a:t>Тьюторская</a:t>
            </a:r>
            <a:r>
              <a:rPr lang="ru-RU" sz="1400" dirty="0">
                <a:latin typeface="Times New Roman"/>
                <a:ea typeface="Times New Roman"/>
              </a:rPr>
              <a:t> поддержка – это технология партнерского взаимодействия с родителями учащихся юношеского возраста.</a:t>
            </a:r>
          </a:p>
          <a:p>
            <a:pPr marL="0" indent="0">
              <a:buNone/>
            </a:pP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87226288"/>
              </p:ext>
            </p:extLst>
          </p:nvPr>
        </p:nvGraphicFramePr>
        <p:xfrm>
          <a:off x="1619672" y="3501008"/>
          <a:ext cx="5505450" cy="2409825"/>
        </p:xfrm>
        <a:graphic>
          <a:graphicData uri="http://schemas.openxmlformats.org/presentationml/2006/ole">
            <p:oleObj spid="_x0000_s8211" name="Слайд" r:id="rId4" imgW="1652123" imgH="1238977" progId="PowerPoint.Slide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362076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Наличие у учителя собственной методической разработки по преподаваемому предмету, имеющей положительное заключение по итогам апробации в профессиональном сообществе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23528" y="1052736"/>
            <a:ext cx="8363272" cy="4525963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sz="31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Методическая тема </a:t>
            </a:r>
          </a:p>
          <a:p>
            <a:pPr marL="0" indent="0" algn="ctr">
              <a:buNone/>
            </a:pPr>
            <a:r>
              <a:rPr lang="ru-RU" sz="31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 Реализация проектной деятельности на уроках географии с  использованием современных технологий»</a:t>
            </a:r>
          </a:p>
          <a:p>
            <a:pPr marL="0" indent="0" algn="ctr">
              <a:buNone/>
            </a:pPr>
            <a:r>
              <a:rPr lang="ru-RU" sz="31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стала эффективной и наиболее успешной при преподавании географии в условиях современного урока. </a:t>
            </a:r>
          </a:p>
          <a:p>
            <a:pPr marL="0" indent="0" algn="ctr">
              <a:buNone/>
            </a:pPr>
            <a:r>
              <a:rPr lang="ru-RU" sz="31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Актуальная задача учителя – побудить познавательную активность учащихся в овладении знаний по географии. </a:t>
            </a:r>
            <a:endParaRPr lang="ru-RU" sz="31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spcBef>
                <a:spcPct val="20000"/>
              </a:spcBef>
            </a:pPr>
            <a: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Участие педагога в деятельности общественно-профессиональных сообществ </a:t>
            </a:r>
            <a:endParaRPr lang="ru-RU" sz="2000" dirty="0">
              <a:solidFill>
                <a:srgbClr val="0000FF"/>
              </a:solidFill>
              <a:ea typeface="+mn-ea"/>
              <a:cs typeface="+mn-cs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271631385"/>
              </p:ext>
            </p:extLst>
          </p:nvPr>
        </p:nvGraphicFramePr>
        <p:xfrm>
          <a:off x="-33000" y="1682026"/>
          <a:ext cx="9143999" cy="5069785"/>
        </p:xfrm>
        <a:graphic>
          <a:graphicData uri="http://schemas.openxmlformats.org/drawingml/2006/table">
            <a:tbl>
              <a:tblPr firstRow="1" firstCol="1" bandRow="1"/>
              <a:tblGrid>
                <a:gridCol w="9143999"/>
              </a:tblGrid>
              <a:tr h="18632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1. Работа с «трудными» детьми:</a:t>
                      </a: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"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предупреждение и профилактика агрессивного поведения;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Symbol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"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профилактика наркомании, </a:t>
                      </a:r>
                      <a:r>
                        <a:rPr lang="ru-RU" sz="16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табакокурения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 и алкоголизма;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Symbol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"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профилактика беспризорности и безнадзорности;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Symbol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"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предупреждение и профилактика правонарушений со стороны учащихся;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Symbol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"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открытие положительных сторон личности «трудного» ребёнка;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Symbol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"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вовлечение в социально значимые, </a:t>
                      </a:r>
                      <a:r>
                        <a:rPr lang="ru-RU" sz="16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внутриклассные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 и общешкольные дела.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Symbo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2. Работа с родителями «трудных» детей:</a:t>
                      </a: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"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информационно-профилактическая работа с родителями;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Symbol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"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индивидуальная работа с асоциальными  семьями;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Symbol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"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психолого-педагогическая поддержка семей, в которых воспитывается «трудный» ребёнок;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Symbol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"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повышение компетенции родителей в вопросах воспитания ребёнка.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Symbo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3. Работа с педагогическим коллективом школы, классными руководителями:</a:t>
                      </a: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"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повышение психолого-педагогической компетенции педагогов  по проблеме воспитания «трудных» подростков;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Symbol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"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консультационная помощь классным руководителям;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Symbol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"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педсовет по проблеме «трудновоспитуемых».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Symbo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4. Взаимодействие с органами и отдельными специалистами, отвечающими за работу с несовершеннолетними (КДН, ПДН):</a:t>
                      </a:r>
                    </a:p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"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встречи, беседы, совместные мероприятия с инспекторами.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345506" y="1312694"/>
            <a:ext cx="553209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Основные направления работы по программе: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7377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16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6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16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Положительные </a:t>
            </a:r>
            <a:r>
              <a:rPr lang="ru-RU" sz="16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отзывы администрации образовательной организации, общественных организаций, родителей (законных представителей) о создании учителем условий для адресной работы с различными категориями обучающихся</a:t>
            </a:r>
            <a:r>
              <a:rPr lang="ru-RU" sz="16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6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25963"/>
          </a:xfrm>
        </p:spPr>
        <p:txBody>
          <a:bodyPr>
            <a:noAutofit/>
          </a:bodyPr>
          <a:lstStyle/>
          <a:p>
            <a:pPr lvl="0" algn="just">
              <a:buFont typeface="Symbol"/>
              <a:buChar char=""/>
            </a:pPr>
            <a:r>
              <a:rPr lang="ru-RU" sz="2000" dirty="0">
                <a:latin typeface="Times New Roman"/>
                <a:cs typeface="Calibri"/>
              </a:rPr>
              <a:t>Благодарность Администрации МБОУ Кутейниковской СОШ «Благодарность за качественную подготовку призёров (муниципального) этапа Всероссийской олимпиады школьников по географии», 2017 год.</a:t>
            </a:r>
            <a:endParaRPr lang="ru-RU" sz="2000" dirty="0"/>
          </a:p>
          <a:p>
            <a:pPr lvl="0" algn="just">
              <a:buFont typeface="Symbol"/>
              <a:buChar char=""/>
            </a:pPr>
            <a:r>
              <a:rPr lang="ru-RU" sz="2000" dirty="0">
                <a:latin typeface="Times New Roman"/>
                <a:cs typeface="Calibri"/>
              </a:rPr>
              <a:t>Благодарность Администрации МБОУ Кутейниковской СОШ  «Благодарность за качественную подготовку призёров  (муниципального) этапа Всероссийской олимпиады школьников по географии», </a:t>
            </a:r>
            <a:r>
              <a:rPr lang="ru-RU" sz="2000" b="1" dirty="0">
                <a:latin typeface="Times New Roman"/>
                <a:cs typeface="Calibri"/>
              </a:rPr>
              <a:t> </a:t>
            </a:r>
            <a:r>
              <a:rPr lang="ru-RU" sz="2000" dirty="0">
                <a:latin typeface="Times New Roman"/>
                <a:cs typeface="Calibri"/>
              </a:rPr>
              <a:t>2019 год.</a:t>
            </a:r>
            <a:endParaRPr lang="ru-RU" sz="2000" dirty="0"/>
          </a:p>
          <a:p>
            <a:pPr lvl="0" algn="just">
              <a:buFont typeface="Symbol"/>
              <a:buChar char=""/>
            </a:pPr>
            <a:r>
              <a:rPr lang="ru-RU" sz="2000" dirty="0">
                <a:latin typeface="Times New Roman"/>
                <a:cs typeface="Calibri"/>
              </a:rPr>
              <a:t>Благодарственное письмо Администрации МБОУ Кутейниковской СОШ  «Благодарность за подготовку призёров  (регионального) этапа Всероссийских конкурсов по географии», 2017-2019 год.</a:t>
            </a:r>
            <a:endParaRPr lang="ru-RU" sz="2000" dirty="0"/>
          </a:p>
          <a:p>
            <a:pPr lvl="0" algn="just">
              <a:buFont typeface="Symbol"/>
              <a:buChar char=""/>
            </a:pPr>
            <a:r>
              <a:rPr lang="ru-RU" sz="2000" dirty="0">
                <a:latin typeface="Times New Roman"/>
                <a:cs typeface="Calibri"/>
              </a:rPr>
              <a:t>Благодарственное письмо Администрации МБОУ Кутейниковской СОШ  «Благодарность за качественную работу по индивидуальному сопровождению обучающейся с ОВЗ, направленную на её социальное, эмоциональное и личностное развитие; работу с семьей и координацию её взаимодействия со специалистами», 2017-2019 г.</a:t>
            </a:r>
            <a:endParaRPr lang="ru-RU" sz="2000" dirty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22382012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18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8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18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8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18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Создание </a:t>
            </a:r>
            <a:r>
              <a:rPr lang="ru-RU" sz="18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условий для привлечения детей с ограниченными возможностями здоровья, а также детей, нуждающихся в социально-педагогической поддержке (при наличии таких детей), к различным формам внеурочной деятельности, включая </a:t>
            </a:r>
            <a:r>
              <a:rPr lang="ru-RU" sz="1800" b="1" dirty="0" err="1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профориентационную</a:t>
            </a:r>
            <a:r>
              <a:rPr lang="ru-RU" sz="18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 работу </a:t>
            </a:r>
            <a:r>
              <a:rPr lang="ru-RU" sz="18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8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indent="450215" algn="just">
              <a:spcAft>
                <a:spcPts val="0"/>
              </a:spcAft>
            </a:pPr>
            <a:r>
              <a:rPr lang="ru-RU" sz="2300" dirty="0">
                <a:latin typeface="Times New Roman"/>
                <a:ea typeface="Times New Roman"/>
              </a:rPr>
              <a:t>Для выбора будущей профессии Наташе необходимо помочь выявить её интересы и склонности. Я стараюсь направлять Наташу, чтобы разобраться в «океане профессий», её индивидуальных особенностях, приобрести некоторый опыт практической деятельности в различных профессиях и дать ряд рекомендаций, которые, может быть, пригодятся ей в будущем. Ведь любая профессиональная деятельность предъявляет требования к личным качествам специалиста, что я и делаю на своих уроках и кружках по предмету. </a:t>
            </a:r>
          </a:p>
          <a:p>
            <a:pPr indent="449580" algn="just">
              <a:spcAft>
                <a:spcPts val="0"/>
              </a:spcAft>
            </a:pPr>
            <a:r>
              <a:rPr lang="ru-RU" sz="2300" dirty="0">
                <a:latin typeface="Times New Roman"/>
                <a:ea typeface="Times New Roman"/>
              </a:rPr>
              <a:t>Результатом моей работы считаю отсутствие конфликтных ситуаций с ученицей, благодарность родителей и успешное освоение программы по географии. Результаты психодиагностики показывают, что у девочки низкий уровень тревожности, отсутствует переутомление, сформирована адекватная самооценка.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956300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18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8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18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Обеспечение высокого качества организации образовательного процесса на основе эффективного использования учителем различных образовательных технологий, в том числе дистанционных образовательных технологий или электронного обучения</a:t>
            </a:r>
            <a:r>
              <a:rPr lang="ru-RU" sz="1800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800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endParaRPr lang="ru-RU" dirty="0"/>
          </a:p>
        </p:txBody>
      </p:sp>
      <p:pic>
        <p:nvPicPr>
          <p:cNvPr id="4" name="Объект 3" descr="C:\Users\user12\Desktop\ннннн.pn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58798"/>
            <a:ext cx="8229600" cy="42087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0171983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18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8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18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8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18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Обоснованность </a:t>
            </a:r>
            <a:r>
              <a:rPr lang="ru-RU" sz="18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и результативность применения современных образовательных технологий, используемых учителем, при реализации инновационного содержания современных учебно-методических комплексов</a:t>
            </a:r>
            <a:r>
              <a:rPr lang="ru-RU" sz="18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8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96752"/>
            <a:ext cx="8229600" cy="4525963"/>
          </a:xfrm>
        </p:spPr>
        <p:txBody>
          <a:bodyPr>
            <a:normAutofit/>
          </a:bodyPr>
          <a:lstStyle/>
          <a:p>
            <a:pPr>
              <a:spcAft>
                <a:spcPts val="1000"/>
              </a:spcAft>
            </a:pPr>
            <a:r>
              <a:rPr lang="ru-RU" sz="1600" dirty="0">
                <a:latin typeface="Times New Roman"/>
                <a:ea typeface="Times New Roman"/>
              </a:rPr>
              <a:t>Защита  проекта  происходит  на  уроке  в форме общешкольной  конференции. Ученики  представляют  свою  исследовательскую  работу,  участвуют  в  ее  обсуждении.  Именно  на  таких  защитах  закладываются  ростки   будущих  интересов,  что  не  раз  я  наблюдала.   Результаты по данному проекту оформлены  обучающимися в виде диаграмм:    </a:t>
            </a:r>
          </a:p>
          <a:p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4265376875"/>
              </p:ext>
            </p:extLst>
          </p:nvPr>
        </p:nvGraphicFramePr>
        <p:xfrm>
          <a:off x="611560" y="2492896"/>
          <a:ext cx="2533650" cy="175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xmlns="" val="3482905017"/>
              </p:ext>
            </p:extLst>
          </p:nvPr>
        </p:nvGraphicFramePr>
        <p:xfrm>
          <a:off x="3419872" y="2348880"/>
          <a:ext cx="2533650" cy="175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0" y="4149080"/>
            <a:ext cx="63722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/>
                <a:ea typeface="Times New Roman"/>
              </a:rPr>
              <a:t> </a:t>
            </a:r>
            <a:endParaRPr lang="ru-RU" dirty="0" smtClean="0">
              <a:latin typeface="Times New Roman"/>
              <a:ea typeface="Times New Roman"/>
            </a:endParaRPr>
          </a:p>
          <a:p>
            <a:r>
              <a:rPr lang="ru-RU" dirty="0" smtClean="0">
                <a:latin typeface="Times New Roman"/>
                <a:ea typeface="Times New Roman"/>
              </a:rPr>
              <a:t>Таким </a:t>
            </a:r>
            <a:r>
              <a:rPr lang="ru-RU" dirty="0">
                <a:latin typeface="Times New Roman"/>
                <a:ea typeface="Times New Roman"/>
              </a:rPr>
              <a:t>образом, одно из  достоинств  проектной  деятельности  -  это  создание  особой  образовательной  атмосферы,  дающей  детям  возможность  попробовать  себя  в  различных  направлениях  учебной  деятельности  и  развивать  свои  универсальные  умения.  Помощником на данном этапе могут выступать различные формы оценивания, в том числе и такие:</a:t>
            </a:r>
            <a:endParaRPr lang="ru-RU" dirty="0"/>
          </a:p>
        </p:txBody>
      </p:sp>
      <p:pic>
        <p:nvPicPr>
          <p:cNvPr id="7" name="Рисунок 6" descr="C:\Users\shiyan\Desktop\99736576_25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4365104"/>
            <a:ext cx="2428875" cy="2160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009581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" y="11266"/>
            <a:ext cx="8229600" cy="1143000"/>
          </a:xfrm>
        </p:spPr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20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0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0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Обоснованность </a:t>
            </a:r>
            <a: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и результативность применения современных образовательных технологий, используемых учителем, при реализации инновационного содержания современных учебно-методических комплексов</a:t>
            </a:r>
            <a:r>
              <a:rPr lang="ru-RU" sz="20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0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476097166"/>
              </p:ext>
            </p:extLst>
          </p:nvPr>
        </p:nvGraphicFramePr>
        <p:xfrm>
          <a:off x="395536" y="1124744"/>
          <a:ext cx="7416824" cy="221211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922020"/>
                <a:gridCol w="2584314"/>
                <a:gridCol w="1910490"/>
              </a:tblGrid>
              <a:tr h="165009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Игровая технология «Учимся – играя»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30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Работа в 5, 6 классе является определяющим фактором выбора данной технологии.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Создать картотеку игр (дидактические, ролевые, подвижные, урок-игра и др.) Обобщить опыт.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Степень развития воображения, социальная роль в жизненной ситуации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267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Технология «Учимся - играя»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378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Учит развивать коммуникативные и организаторские умения, способности прогнозировать и проектировать свою учебную деятельность и деятельность других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Научить ставить цели и достигать успеха (результата); эффективно управлять временем, анализировать и структурировать информацию.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Принятие решений в проблемной ситуации, преодоление конфликта, ориентация на собственные успехи.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8572783"/>
              </p:ext>
            </p:extLst>
          </p:nvPr>
        </p:nvGraphicFramePr>
        <p:xfrm>
          <a:off x="1475656" y="3645024"/>
          <a:ext cx="6003290" cy="2657694"/>
        </p:xfrm>
        <a:graphic>
          <a:graphicData uri="http://schemas.openxmlformats.org/drawingml/2006/table">
            <a:tbl>
              <a:tblPr firstRow="1" firstCol="1" bandRow="1"/>
              <a:tblGrid>
                <a:gridCol w="270510"/>
                <a:gridCol w="1619885"/>
                <a:gridCol w="2070100"/>
                <a:gridCol w="723900"/>
                <a:gridCol w="1318895"/>
              </a:tblGrid>
              <a:tr h="2802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Авторы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Название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Год изд.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Издательство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Э.М.Абарцумова,В.В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 Баранова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Чичерина, Соловьева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ОГЭ 2017, География, Комплекс материалов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2017-2019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Москва. АР 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А.Б. Эртель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География. Подготовка к ОГЭ -2017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2017-2019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Легион Ростов-на-Дону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Е.М. Курашева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Экономическая и социальная география в мира. География в схемах и таблицах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«Экзамен».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Москва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Видеоуроки. География. «</a:t>
                      </a: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INFOUROK</a:t>
                      </a: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”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Диски 5,6,7,8,9 классы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2016-2019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INFOUROK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Видеоуроки. География. «</a:t>
                      </a: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VIDEOUROKI</a:t>
                      </a: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en-US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NET</a:t>
                      </a: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10,11 классы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VIDEOUROKI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en-US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NET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DVD</a:t>
                      </a: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видео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Природные зоны России и Мира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Республиканский мультимедиа центр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24241" y="3290111"/>
            <a:ext cx="842493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Учебно-методическое обеспечение программы элективного курса включает разные учебные пособия: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68895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17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7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17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7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17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Презентация </a:t>
            </a:r>
            <a:r>
              <a:rPr lang="ru-RU" sz="17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эффективной инновационной педагогической практики использования дистанционных образовательных технологий или электронного обучения для организации образовательного процесса средствами онлайн-инструментов, включая цифровое портфолио</a:t>
            </a:r>
            <a:r>
              <a:rPr lang="ru-RU" sz="17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7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17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ЭОР для учителей географии и учащихся:</a:t>
            </a:r>
            <a:r>
              <a:rPr lang="ru-RU" sz="17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7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algn="ctr">
              <a:spcAft>
                <a:spcPts val="0"/>
              </a:spcAft>
            </a:pPr>
            <a:r>
              <a:rPr lang="ru-RU" sz="3600" b="1" dirty="0">
                <a:latin typeface="Times New Roman"/>
                <a:ea typeface="Times New Roman"/>
              </a:rPr>
              <a:t>Дистанционные олимпиады и конкурсы:</a:t>
            </a:r>
            <a:endParaRPr lang="ru-RU" dirty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«</a:t>
            </a:r>
            <a:r>
              <a:rPr lang="ru-RU" dirty="0" err="1">
                <a:latin typeface="Times New Roman"/>
                <a:ea typeface="Times New Roman"/>
              </a:rPr>
              <a:t>Олимпус</a:t>
            </a:r>
            <a:r>
              <a:rPr lang="ru-RU" dirty="0">
                <a:latin typeface="Times New Roman"/>
                <a:ea typeface="Times New Roman"/>
              </a:rPr>
              <a:t>» - олимпиады по географии </a:t>
            </a:r>
            <a:r>
              <a:rPr lang="ru-RU" u="sng" dirty="0">
                <a:latin typeface="Times New Roman"/>
                <a:ea typeface="Times New Roman"/>
              </a:rPr>
              <a:t>(</a:t>
            </a:r>
            <a:r>
              <a:rPr lang="de-DE" u="sng" dirty="0" err="1">
                <a:latin typeface="Times New Roman"/>
                <a:ea typeface="Times New Roman"/>
              </a:rPr>
              <a:t>idist</a:t>
            </a:r>
            <a:r>
              <a:rPr lang="ru-RU" u="sng" dirty="0">
                <a:latin typeface="Times New Roman"/>
                <a:ea typeface="Times New Roman"/>
              </a:rPr>
              <a:t>.</a:t>
            </a:r>
            <a:r>
              <a:rPr lang="de-DE" u="sng" dirty="0" err="1">
                <a:latin typeface="Times New Roman"/>
                <a:ea typeface="Times New Roman"/>
              </a:rPr>
              <a:t>ru</a:t>
            </a:r>
            <a:r>
              <a:rPr lang="ru-RU" u="sng" dirty="0">
                <a:latin typeface="Times New Roman"/>
                <a:ea typeface="Times New Roman"/>
              </a:rPr>
              <a:t>/</a:t>
            </a:r>
            <a:r>
              <a:rPr lang="de-DE" u="sng" dirty="0" err="1">
                <a:latin typeface="Times New Roman"/>
                <a:ea typeface="Times New Roman"/>
              </a:rPr>
              <a:t>news</a:t>
            </a:r>
            <a:r>
              <a:rPr lang="ru-RU" u="sng" dirty="0">
                <a:latin typeface="Times New Roman"/>
                <a:ea typeface="Times New Roman"/>
              </a:rPr>
              <a:t>/</a:t>
            </a:r>
            <a:r>
              <a:rPr lang="de-DE" u="sng" dirty="0" err="1">
                <a:latin typeface="Times New Roman"/>
                <a:ea typeface="Times New Roman"/>
              </a:rPr>
              <a:t>olimpiada</a:t>
            </a:r>
            <a:r>
              <a:rPr lang="ru-RU" u="sng" dirty="0">
                <a:latin typeface="Times New Roman"/>
                <a:ea typeface="Times New Roman"/>
              </a:rPr>
              <a:t>_</a:t>
            </a:r>
            <a:r>
              <a:rPr lang="de-DE" u="sng" dirty="0" err="1">
                <a:latin typeface="Times New Roman"/>
                <a:ea typeface="Times New Roman"/>
              </a:rPr>
              <a:t>olimpus</a:t>
            </a:r>
            <a:r>
              <a:rPr lang="ru-RU" u="sng" dirty="0">
                <a:latin typeface="Times New Roman"/>
                <a:ea typeface="Times New Roman"/>
              </a:rPr>
              <a:t>/)</a:t>
            </a:r>
            <a:endParaRPr lang="ru-RU" dirty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«</a:t>
            </a:r>
            <a:r>
              <a:rPr lang="ru-RU" dirty="0" err="1">
                <a:latin typeface="Times New Roman"/>
                <a:ea typeface="Times New Roman"/>
              </a:rPr>
              <a:t>Мультиурок</a:t>
            </a:r>
            <a:r>
              <a:rPr lang="ru-RU" dirty="0">
                <a:latin typeface="Times New Roman"/>
                <a:ea typeface="Times New Roman"/>
              </a:rPr>
              <a:t>»-олимпиады по географии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(</a:t>
            </a:r>
            <a:r>
              <a:rPr lang="ru-RU" u="sng" dirty="0">
                <a:solidFill>
                  <a:srgbClr val="0563C1"/>
                </a:solidFill>
                <a:latin typeface="Times New Roman"/>
                <a:ea typeface="Times New Roman"/>
                <a:hlinkClick r:id="rId2"/>
              </a:rPr>
              <a:t>https://multiurok.ru/shnatalia/files/?act=addfile</a:t>
            </a:r>
            <a:r>
              <a:rPr lang="ru-RU" dirty="0">
                <a:latin typeface="Times New Roman"/>
                <a:ea typeface="Times New Roman"/>
              </a:rPr>
              <a:t>)</a:t>
            </a:r>
          </a:p>
          <a:p>
            <a:pPr algn="just">
              <a:spcAft>
                <a:spcPts val="0"/>
              </a:spcAft>
            </a:pPr>
            <a:r>
              <a:rPr lang="ru-RU" u="sng" dirty="0">
                <a:latin typeface="Times New Roman"/>
                <a:ea typeface="Times New Roman"/>
              </a:rPr>
              <a:t>«</a:t>
            </a:r>
            <a:r>
              <a:rPr lang="ru-RU" u="sng" dirty="0" err="1">
                <a:latin typeface="Times New Roman"/>
                <a:ea typeface="Times New Roman"/>
              </a:rPr>
              <a:t>Видеоуроки</a:t>
            </a:r>
            <a:r>
              <a:rPr lang="ru-RU" u="sng" dirty="0">
                <a:latin typeface="Times New Roman"/>
                <a:ea typeface="Times New Roman"/>
              </a:rPr>
              <a:t>» - олимпиады  по географии</a:t>
            </a:r>
            <a:r>
              <a:rPr lang="ru-RU" dirty="0">
                <a:latin typeface="Times New Roman"/>
                <a:ea typeface="Times New Roman"/>
              </a:rPr>
              <a:t> (</a:t>
            </a:r>
            <a:r>
              <a:rPr lang="ru-RU" u="sng" dirty="0">
                <a:solidFill>
                  <a:srgbClr val="0563C1"/>
                </a:solidFill>
                <a:latin typeface="Times New Roman"/>
                <a:ea typeface="Times New Roman"/>
                <a:hlinkClick r:id="rId3"/>
              </a:rPr>
              <a:t>https://videouroki.net/razrabotki/file</a:t>
            </a:r>
            <a:endParaRPr lang="ru-RU" dirty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u="sng" dirty="0">
                <a:latin typeface="Times New Roman"/>
                <a:ea typeface="Times New Roman"/>
              </a:rPr>
              <a:t>«</a:t>
            </a:r>
            <a:r>
              <a:rPr lang="ru-RU" u="sng" dirty="0" err="1">
                <a:latin typeface="Times New Roman"/>
                <a:ea typeface="Times New Roman"/>
              </a:rPr>
              <a:t>Кампэду</a:t>
            </a:r>
            <a:r>
              <a:rPr lang="ru-RU" u="sng" dirty="0">
                <a:latin typeface="Times New Roman"/>
                <a:ea typeface="Times New Roman"/>
              </a:rPr>
              <a:t>» - олимпиады  по географии (</a:t>
            </a:r>
            <a:r>
              <a:rPr lang="en-US" u="sng" dirty="0">
                <a:latin typeface="Times New Roman"/>
                <a:ea typeface="Times New Roman"/>
              </a:rPr>
              <a:t>http</a:t>
            </a:r>
            <a:r>
              <a:rPr lang="ru-RU" u="sng" dirty="0">
                <a:latin typeface="Times New Roman"/>
                <a:ea typeface="Times New Roman"/>
              </a:rPr>
              <a:t>://</a:t>
            </a:r>
            <a:r>
              <a:rPr lang="ru-RU" b="1" dirty="0">
                <a:latin typeface="Times New Roman"/>
                <a:ea typeface="Times New Roman"/>
              </a:rPr>
              <a:t> </a:t>
            </a:r>
            <a:r>
              <a:rPr lang="ru-RU" dirty="0">
                <a:latin typeface="Times New Roman"/>
                <a:ea typeface="Times New Roman"/>
              </a:rPr>
              <a:t>(</a:t>
            </a:r>
            <a:r>
              <a:rPr lang="en-US" dirty="0" err="1">
                <a:latin typeface="Times New Roman"/>
                <a:ea typeface="Times New Roman"/>
              </a:rPr>
              <a:t>Compedu</a:t>
            </a:r>
            <a:r>
              <a:rPr lang="ru-RU" dirty="0">
                <a:latin typeface="Times New Roman"/>
                <a:ea typeface="Times New Roman"/>
              </a:rPr>
              <a:t>.</a:t>
            </a:r>
            <a:r>
              <a:rPr lang="en-US" dirty="0" err="1">
                <a:latin typeface="Times New Roman"/>
                <a:ea typeface="Times New Roman"/>
              </a:rPr>
              <a:t>ru</a:t>
            </a:r>
            <a:r>
              <a:rPr lang="ru-RU" b="1" dirty="0">
                <a:latin typeface="Times New Roman"/>
                <a:ea typeface="Times New Roman"/>
              </a:rPr>
              <a:t>)</a:t>
            </a:r>
            <a:endParaRPr lang="ru-RU" dirty="0">
              <a:latin typeface="Times New Roman"/>
              <a:ea typeface="Times New Roman"/>
            </a:endParaRPr>
          </a:p>
          <a:p>
            <a:pPr algn="just"/>
            <a:r>
              <a:rPr lang="ru-RU" dirty="0"/>
              <a:t>«</a:t>
            </a:r>
            <a:r>
              <a:rPr lang="ru-RU" dirty="0" err="1"/>
              <a:t>Интолимпо</a:t>
            </a:r>
            <a:r>
              <a:rPr lang="ru-RU" dirty="0"/>
              <a:t>»-</a:t>
            </a:r>
            <a:r>
              <a:rPr lang="ru-RU" u="sng" dirty="0"/>
              <a:t> олимпиады  по географии(https://</a:t>
            </a:r>
            <a:r>
              <a:rPr lang="ru-RU" dirty="0"/>
              <a:t> </a:t>
            </a:r>
            <a:r>
              <a:rPr lang="en-US" dirty="0" err="1"/>
              <a:t>intolimpo</a:t>
            </a:r>
            <a:r>
              <a:rPr lang="ru-RU" dirty="0"/>
              <a:t>.</a:t>
            </a:r>
            <a:r>
              <a:rPr lang="en-US" dirty="0" err="1"/>
              <a:t>rg</a:t>
            </a:r>
            <a:r>
              <a:rPr lang="ru-RU" dirty="0"/>
              <a:t>)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Мега Талант -конкурсы по географии</a:t>
            </a:r>
            <a:r>
              <a:rPr lang="ru-RU" u="sng" dirty="0">
                <a:latin typeface="Times New Roman"/>
                <a:ea typeface="Times New Roman"/>
              </a:rPr>
              <a:t>-</a:t>
            </a:r>
            <a:r>
              <a:rPr lang="ru-RU" dirty="0">
                <a:latin typeface="Times New Roman"/>
                <a:ea typeface="Times New Roman"/>
              </a:rPr>
              <a:t> (</a:t>
            </a:r>
            <a:r>
              <a:rPr lang="en-US" dirty="0">
                <a:latin typeface="Times New Roman"/>
                <a:ea typeface="Times New Roman"/>
              </a:rPr>
              <a:t>https</a:t>
            </a:r>
            <a:r>
              <a:rPr lang="ru-RU" dirty="0">
                <a:latin typeface="Times New Roman"/>
                <a:ea typeface="Times New Roman"/>
              </a:rPr>
              <a:t>://</a:t>
            </a:r>
            <a:r>
              <a:rPr lang="ru-RU" u="sng" dirty="0">
                <a:solidFill>
                  <a:srgbClr val="0563C1"/>
                </a:solidFill>
                <a:latin typeface="Times New Roman"/>
                <a:ea typeface="Times New Roman"/>
                <a:hlinkClick r:id="rId4"/>
              </a:rPr>
              <a:t>no-reply@mega-talant.com</a:t>
            </a:r>
            <a:r>
              <a:rPr lang="ru-RU" dirty="0">
                <a:latin typeface="Times New Roman"/>
                <a:ea typeface="Times New Roman"/>
              </a:rPr>
              <a:t>)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«</a:t>
            </a:r>
            <a:r>
              <a:rPr lang="ru-RU" dirty="0" err="1">
                <a:latin typeface="Times New Roman"/>
                <a:ea typeface="Times New Roman"/>
              </a:rPr>
              <a:t>Видеоуроки</a:t>
            </a:r>
            <a:r>
              <a:rPr lang="ru-RU" dirty="0">
                <a:latin typeface="Times New Roman"/>
                <a:ea typeface="Times New Roman"/>
              </a:rPr>
              <a:t>» - конкурсы по географии (</a:t>
            </a:r>
            <a:r>
              <a:rPr lang="ru-RU" u="sng" dirty="0">
                <a:solidFill>
                  <a:srgbClr val="0563C1"/>
                </a:solidFill>
                <a:latin typeface="Times New Roman"/>
                <a:ea typeface="Times New Roman"/>
                <a:hlinkClick r:id="rId3"/>
              </a:rPr>
              <a:t>https://videouroki.net/razrabotki/file</a:t>
            </a:r>
            <a:r>
              <a:rPr lang="ru-RU" dirty="0">
                <a:latin typeface="Times New Roman"/>
                <a:ea typeface="Times New Roman"/>
              </a:rPr>
              <a:t>)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«</a:t>
            </a:r>
            <a:r>
              <a:rPr lang="ru-RU" dirty="0" err="1">
                <a:latin typeface="Times New Roman"/>
                <a:ea typeface="Times New Roman"/>
              </a:rPr>
              <a:t>Росконкурс</a:t>
            </a:r>
            <a:r>
              <a:rPr lang="ru-RU" dirty="0">
                <a:latin typeface="Times New Roman"/>
                <a:ea typeface="Times New Roman"/>
              </a:rPr>
              <a:t>» - конкурсы по географии ( </a:t>
            </a:r>
            <a:r>
              <a:rPr lang="ru-RU" u="sng" dirty="0">
                <a:solidFill>
                  <a:srgbClr val="0563C1"/>
                </a:solidFill>
                <a:latin typeface="Times New Roman"/>
                <a:ea typeface="Times New Roman"/>
                <a:hlinkClick r:id="rId5"/>
              </a:rPr>
              <a:t>https://roskonkursy.ru/</a:t>
            </a:r>
            <a:r>
              <a:rPr lang="ru-RU" dirty="0">
                <a:latin typeface="Times New Roman"/>
                <a:ea typeface="Times New Roman"/>
              </a:rPr>
              <a:t>)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«</a:t>
            </a:r>
            <a:r>
              <a:rPr lang="ru-RU" dirty="0" err="1">
                <a:latin typeface="Times New Roman"/>
                <a:ea typeface="Times New Roman"/>
              </a:rPr>
              <a:t>Инфоурок</a:t>
            </a:r>
            <a:r>
              <a:rPr lang="ru-RU" dirty="0">
                <a:latin typeface="Times New Roman"/>
                <a:ea typeface="Times New Roman"/>
              </a:rPr>
              <a:t>» -</a:t>
            </a:r>
            <a:r>
              <a:rPr lang="ru-RU" u="sng" dirty="0">
                <a:latin typeface="Times New Roman"/>
                <a:ea typeface="Times New Roman"/>
              </a:rPr>
              <a:t> </a:t>
            </a:r>
            <a:r>
              <a:rPr lang="ru-RU" dirty="0">
                <a:latin typeface="Times New Roman"/>
                <a:ea typeface="Times New Roman"/>
              </a:rPr>
              <a:t>конкурсы по географии ( </a:t>
            </a:r>
            <a:r>
              <a:rPr lang="ru-RU" u="sng" dirty="0">
                <a:solidFill>
                  <a:srgbClr val="0563C1"/>
                </a:solidFill>
                <a:latin typeface="Times New Roman"/>
                <a:ea typeface="Times New Roman"/>
                <a:hlinkClick r:id="rId6"/>
              </a:rPr>
              <a:t>https://</a:t>
            </a:r>
            <a:r>
              <a:rPr lang="en-US" u="sng" dirty="0" err="1">
                <a:solidFill>
                  <a:srgbClr val="0563C1"/>
                </a:solidFill>
                <a:latin typeface="Times New Roman"/>
                <a:ea typeface="Times New Roman"/>
                <a:hlinkClick r:id="rId6"/>
              </a:rPr>
              <a:t>infourok</a:t>
            </a:r>
            <a:r>
              <a:rPr lang="ru-RU" u="sng" dirty="0">
                <a:solidFill>
                  <a:srgbClr val="0563C1"/>
                </a:solidFill>
                <a:latin typeface="Times New Roman"/>
                <a:ea typeface="Times New Roman"/>
                <a:hlinkClick r:id="rId6"/>
              </a:rPr>
              <a:t>.</a:t>
            </a:r>
            <a:r>
              <a:rPr lang="ru-RU" u="sng" dirty="0" err="1">
                <a:solidFill>
                  <a:srgbClr val="0563C1"/>
                </a:solidFill>
                <a:latin typeface="Times New Roman"/>
                <a:ea typeface="Times New Roman"/>
                <a:hlinkClick r:id="rId6"/>
              </a:rPr>
              <a:t>ru</a:t>
            </a:r>
            <a:r>
              <a:rPr lang="ru-RU" u="sng" dirty="0">
                <a:solidFill>
                  <a:srgbClr val="0563C1"/>
                </a:solidFill>
                <a:latin typeface="Times New Roman"/>
                <a:ea typeface="Times New Roman"/>
                <a:hlinkClick r:id="rId6"/>
              </a:rPr>
              <a:t>/</a:t>
            </a:r>
            <a:r>
              <a:rPr lang="ru-RU" dirty="0">
                <a:latin typeface="Times New Roman"/>
                <a:ea typeface="Times New Roman"/>
              </a:rPr>
              <a:t>)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«</a:t>
            </a:r>
            <a:r>
              <a:rPr lang="ru-RU" dirty="0" err="1">
                <a:latin typeface="Times New Roman"/>
                <a:ea typeface="Times New Roman"/>
              </a:rPr>
              <a:t>Педстарт</a:t>
            </a:r>
            <a:r>
              <a:rPr lang="ru-RU" dirty="0">
                <a:latin typeface="Times New Roman"/>
                <a:ea typeface="Times New Roman"/>
              </a:rPr>
              <a:t>» -</a:t>
            </a:r>
            <a:r>
              <a:rPr lang="ru-RU" u="sng" dirty="0">
                <a:latin typeface="Times New Roman"/>
                <a:ea typeface="Times New Roman"/>
              </a:rPr>
              <a:t> </a:t>
            </a:r>
            <a:r>
              <a:rPr lang="ru-RU" dirty="0">
                <a:latin typeface="Times New Roman"/>
                <a:ea typeface="Times New Roman"/>
              </a:rPr>
              <a:t>конкурсы по географии ( </a:t>
            </a:r>
            <a:r>
              <a:rPr lang="ru-RU" u="sng" dirty="0">
                <a:solidFill>
                  <a:srgbClr val="0563C1"/>
                </a:solidFill>
                <a:latin typeface="Times New Roman"/>
                <a:ea typeface="Times New Roman"/>
                <a:hlinkClick r:id="rId7"/>
              </a:rPr>
              <a:t>https://</a:t>
            </a:r>
            <a:r>
              <a:rPr lang="en-US" u="sng" dirty="0" err="1">
                <a:solidFill>
                  <a:srgbClr val="0563C1"/>
                </a:solidFill>
                <a:latin typeface="Times New Roman"/>
                <a:ea typeface="Times New Roman"/>
                <a:hlinkClick r:id="rId7"/>
              </a:rPr>
              <a:t>pedstart</a:t>
            </a:r>
            <a:r>
              <a:rPr lang="ru-RU" u="sng" dirty="0">
                <a:solidFill>
                  <a:srgbClr val="0563C1"/>
                </a:solidFill>
                <a:latin typeface="Times New Roman"/>
                <a:ea typeface="Times New Roman"/>
                <a:hlinkClick r:id="rId7"/>
              </a:rPr>
              <a:t>.</a:t>
            </a:r>
            <a:r>
              <a:rPr lang="ru-RU" u="sng" dirty="0" err="1">
                <a:solidFill>
                  <a:srgbClr val="0563C1"/>
                </a:solidFill>
                <a:latin typeface="Times New Roman"/>
                <a:ea typeface="Times New Roman"/>
                <a:hlinkClick r:id="rId7"/>
              </a:rPr>
              <a:t>ru</a:t>
            </a:r>
            <a:r>
              <a:rPr lang="ru-RU" u="sng" dirty="0">
                <a:solidFill>
                  <a:srgbClr val="0563C1"/>
                </a:solidFill>
                <a:latin typeface="Times New Roman"/>
                <a:ea typeface="Times New Roman"/>
                <a:hlinkClick r:id="rId7"/>
              </a:rPr>
              <a:t>/</a:t>
            </a:r>
            <a:r>
              <a:rPr lang="ru-RU" dirty="0">
                <a:latin typeface="Times New Roman"/>
                <a:ea typeface="Times New Roman"/>
              </a:rPr>
              <a:t>)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«</a:t>
            </a:r>
            <a:r>
              <a:rPr lang="ru-RU" dirty="0" err="1">
                <a:latin typeface="Times New Roman"/>
                <a:ea typeface="Times New Roman"/>
              </a:rPr>
              <a:t>Педразвитие</a:t>
            </a:r>
            <a:r>
              <a:rPr lang="ru-RU" dirty="0">
                <a:latin typeface="Times New Roman"/>
                <a:ea typeface="Times New Roman"/>
              </a:rPr>
              <a:t>» -</a:t>
            </a:r>
            <a:r>
              <a:rPr lang="ru-RU" u="sng" dirty="0">
                <a:latin typeface="Times New Roman"/>
                <a:ea typeface="Times New Roman"/>
              </a:rPr>
              <a:t> </a:t>
            </a:r>
            <a:r>
              <a:rPr lang="ru-RU" dirty="0">
                <a:latin typeface="Times New Roman"/>
                <a:ea typeface="Times New Roman"/>
              </a:rPr>
              <a:t>конкурсы по географии ( </a:t>
            </a:r>
            <a:r>
              <a:rPr lang="ru-RU" u="sng" dirty="0">
                <a:solidFill>
                  <a:srgbClr val="0563C1"/>
                </a:solidFill>
                <a:latin typeface="Times New Roman"/>
                <a:ea typeface="Times New Roman"/>
                <a:hlinkClick r:id="rId8"/>
              </a:rPr>
              <a:t>https://</a:t>
            </a:r>
            <a:r>
              <a:rPr lang="en-US" u="sng" dirty="0" err="1">
                <a:solidFill>
                  <a:srgbClr val="0563C1"/>
                </a:solidFill>
                <a:latin typeface="Times New Roman"/>
                <a:ea typeface="Times New Roman"/>
                <a:hlinkClick r:id="rId8"/>
              </a:rPr>
              <a:t>pedrazvitie</a:t>
            </a:r>
            <a:r>
              <a:rPr lang="ru-RU" u="sng" dirty="0">
                <a:solidFill>
                  <a:srgbClr val="0563C1"/>
                </a:solidFill>
                <a:latin typeface="Times New Roman"/>
                <a:ea typeface="Times New Roman"/>
                <a:hlinkClick r:id="rId8"/>
              </a:rPr>
              <a:t>.</a:t>
            </a:r>
            <a:r>
              <a:rPr lang="ru-RU" u="sng" dirty="0" err="1">
                <a:solidFill>
                  <a:srgbClr val="0563C1"/>
                </a:solidFill>
                <a:latin typeface="Times New Roman"/>
                <a:ea typeface="Times New Roman"/>
                <a:hlinkClick r:id="rId8"/>
              </a:rPr>
              <a:t>ru</a:t>
            </a:r>
            <a:r>
              <a:rPr lang="ru-RU" u="sng" dirty="0">
                <a:solidFill>
                  <a:srgbClr val="0563C1"/>
                </a:solidFill>
                <a:latin typeface="Times New Roman"/>
                <a:ea typeface="Times New Roman"/>
                <a:hlinkClick r:id="rId8"/>
              </a:rPr>
              <a:t>/</a:t>
            </a:r>
            <a:r>
              <a:rPr lang="ru-RU" dirty="0">
                <a:latin typeface="Times New Roman"/>
                <a:ea typeface="Times New Roman"/>
              </a:rPr>
              <a:t>)</a:t>
            </a:r>
          </a:p>
          <a:p>
            <a:pPr marL="457200" algn="ctr"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latin typeface="Times New Roman"/>
                <a:ea typeface="Times New Roman"/>
              </a:rPr>
              <a:t>Повышение квалификации и обмен опытом:</a:t>
            </a:r>
            <a:endParaRPr lang="ru-RU" sz="2800" dirty="0"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-Региональная сеть учителей Ростовской области «Открытый класс» на сайте РИПК и ППРО;</a:t>
            </a:r>
          </a:p>
          <a:p>
            <a:r>
              <a:rPr lang="ru-RU" dirty="0"/>
              <a:t>- «Вестник Просвещения» - педагогическое издание (</a:t>
            </a:r>
            <a:r>
              <a:rPr lang="en-US" u="sng" dirty="0">
                <a:solidFill>
                  <a:srgbClr val="0563C1"/>
                </a:solidFill>
                <a:hlinkClick r:id="rId9"/>
              </a:rPr>
              <a:t>INFO</a:t>
            </a:r>
            <a:r>
              <a:rPr lang="ru-RU" u="sng" dirty="0">
                <a:solidFill>
                  <a:srgbClr val="0563C1"/>
                </a:solidFill>
                <a:hlinkClick r:id="rId9"/>
              </a:rPr>
              <a:t>@</a:t>
            </a:r>
            <a:r>
              <a:rPr lang="en-US" u="sng" dirty="0">
                <a:solidFill>
                  <a:srgbClr val="0563C1"/>
                </a:solidFill>
                <a:hlinkClick r:id="rId9"/>
              </a:rPr>
              <a:t>VESTNIKPROSVESHHENIYA</a:t>
            </a:r>
            <a:r>
              <a:rPr lang="ru-RU" u="sng" dirty="0">
                <a:solidFill>
                  <a:srgbClr val="0563C1"/>
                </a:solidFill>
                <a:hlinkClick r:id="rId9"/>
              </a:rPr>
              <a:t>.</a:t>
            </a:r>
            <a:r>
              <a:rPr lang="en-US" u="sng" dirty="0">
                <a:solidFill>
                  <a:srgbClr val="0563C1"/>
                </a:solidFill>
                <a:hlinkClick r:id="rId9"/>
              </a:rPr>
              <a:t>RU</a:t>
            </a:r>
            <a:r>
              <a:rPr lang="ru-RU" dirty="0"/>
              <a:t>);</a:t>
            </a:r>
          </a:p>
          <a:p>
            <a:r>
              <a:rPr lang="ru-RU" dirty="0">
                <a:latin typeface="Times New Roman"/>
                <a:ea typeface="Times New Roman"/>
              </a:rPr>
              <a:t>- «</a:t>
            </a:r>
            <a:r>
              <a:rPr lang="ru-RU" dirty="0" err="1">
                <a:latin typeface="Times New Roman"/>
                <a:ea typeface="Times New Roman"/>
              </a:rPr>
              <a:t>Мультиурок</a:t>
            </a:r>
            <a:r>
              <a:rPr lang="ru-RU" dirty="0">
                <a:latin typeface="Times New Roman"/>
                <a:ea typeface="Times New Roman"/>
              </a:rPr>
              <a:t>» - образовательный проект (</a:t>
            </a:r>
            <a:r>
              <a:rPr lang="ru-RU" u="sng" dirty="0">
                <a:solidFill>
                  <a:srgbClr val="0563C1"/>
                </a:solidFill>
                <a:latin typeface="Times New Roman"/>
                <a:ea typeface="Times New Roman"/>
                <a:hlinkClick r:id="rId2"/>
              </a:rPr>
              <a:t>https://multiurok.ru/shnatalia/files/?act=addfile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46766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4525963"/>
          </a:xfrm>
        </p:spPr>
        <p:txBody>
          <a:bodyPr>
            <a:norm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2100" b="1" dirty="0">
                <a:solidFill>
                  <a:srgbClr val="0000FF"/>
                </a:solidFill>
                <a:latin typeface="Times New Roman"/>
                <a:ea typeface="Times New Roman"/>
              </a:rPr>
              <a:t>Обмен опытом в сетевых сообществах:</a:t>
            </a:r>
            <a:endParaRPr lang="ru-RU" sz="2100" dirty="0">
              <a:solidFill>
                <a:srgbClr val="0000FF"/>
              </a:solidFill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2100" u="sng" dirty="0">
                <a:solidFill>
                  <a:srgbClr val="0000FF"/>
                </a:solidFill>
                <a:latin typeface="Times New Roman"/>
                <a:ea typeface="Times New Roman"/>
                <a:hlinkClick r:id="rId2"/>
              </a:rPr>
              <a:t>http://</a:t>
            </a:r>
            <a:r>
              <a:rPr lang="ru-RU" sz="2100" u="sng" dirty="0" smtClean="0">
                <a:solidFill>
                  <a:srgbClr val="0000FF"/>
                </a:solidFill>
                <a:latin typeface="Times New Roman"/>
                <a:ea typeface="Times New Roman"/>
                <a:hlinkClick r:id="rId2"/>
              </a:rPr>
              <a:t>pedsovet.org/</a:t>
            </a:r>
            <a:r>
              <a:rPr lang="ru-RU" sz="2100" u="sng" dirty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r>
              <a:rPr lang="ru-RU" sz="2100" u="sng" dirty="0" smtClean="0">
                <a:solidFill>
                  <a:srgbClr val="0000FF"/>
                </a:solidFill>
                <a:latin typeface="Times New Roman"/>
                <a:ea typeface="Times New Roman"/>
                <a:hlinkClick r:id="rId3"/>
              </a:rPr>
              <a:t>https</a:t>
            </a:r>
            <a:r>
              <a:rPr lang="ru-RU" sz="2100" u="sng" dirty="0">
                <a:solidFill>
                  <a:srgbClr val="0000FF"/>
                </a:solidFill>
                <a:latin typeface="Times New Roman"/>
                <a:ea typeface="Times New Roman"/>
                <a:hlinkClick r:id="rId3"/>
              </a:rPr>
              <a:t>://</a:t>
            </a:r>
            <a:r>
              <a:rPr lang="en-US" sz="2100" u="sng" dirty="0" err="1">
                <a:solidFill>
                  <a:srgbClr val="0000FF"/>
                </a:solidFill>
                <a:latin typeface="Times New Roman"/>
                <a:ea typeface="Times New Roman"/>
                <a:hlinkClick r:id="rId3"/>
              </a:rPr>
              <a:t>pedstart</a:t>
            </a:r>
            <a:r>
              <a:rPr lang="ru-RU" sz="2100" u="sng" dirty="0">
                <a:solidFill>
                  <a:srgbClr val="0000FF"/>
                </a:solidFill>
                <a:latin typeface="Times New Roman"/>
                <a:ea typeface="Times New Roman"/>
                <a:hlinkClick r:id="rId3"/>
              </a:rPr>
              <a:t>.</a:t>
            </a:r>
            <a:r>
              <a:rPr lang="ru-RU" sz="2100" u="sng" dirty="0" err="1">
                <a:solidFill>
                  <a:srgbClr val="0000FF"/>
                </a:solidFill>
                <a:latin typeface="Times New Roman"/>
                <a:ea typeface="Times New Roman"/>
                <a:hlinkClick r:id="rId3"/>
              </a:rPr>
              <a:t>ru</a:t>
            </a:r>
            <a:r>
              <a:rPr lang="ru-RU" sz="2100" u="sng" dirty="0" smtClean="0">
                <a:solidFill>
                  <a:srgbClr val="0000FF"/>
                </a:solidFill>
                <a:latin typeface="Times New Roman"/>
                <a:ea typeface="Times New Roman"/>
                <a:hlinkClick r:id="rId3"/>
              </a:rPr>
              <a:t>/</a:t>
            </a:r>
            <a:r>
              <a:rPr lang="ru-RU" sz="2100" dirty="0" smtClean="0">
                <a:solidFill>
                  <a:srgbClr val="0000FF"/>
                </a:solidFill>
                <a:latin typeface="Times New Roman"/>
                <a:ea typeface="Times New Roman"/>
              </a:rPr>
              <a:t>,</a:t>
            </a:r>
            <a:r>
              <a:rPr lang="ru-RU" sz="2100" u="sng" dirty="0" smtClean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r>
              <a:rPr lang="ru-RU" sz="2100" dirty="0" smtClean="0">
                <a:solidFill>
                  <a:srgbClr val="0000FF"/>
                </a:solidFill>
                <a:latin typeface="Times New Roman"/>
                <a:ea typeface="Times New Roman"/>
              </a:rPr>
              <a:t>(</a:t>
            </a:r>
            <a:r>
              <a:rPr lang="ru-RU" sz="2100" u="sng" dirty="0">
                <a:solidFill>
                  <a:srgbClr val="0000FF"/>
                </a:solidFill>
                <a:latin typeface="Times New Roman"/>
                <a:ea typeface="Times New Roman"/>
                <a:hlinkClick r:id="rId4"/>
              </a:rPr>
              <a:t>https://</a:t>
            </a:r>
            <a:r>
              <a:rPr lang="en-US" sz="2100" u="sng" dirty="0" err="1">
                <a:solidFill>
                  <a:srgbClr val="0000FF"/>
                </a:solidFill>
                <a:latin typeface="Times New Roman"/>
                <a:ea typeface="Times New Roman"/>
                <a:hlinkClick r:id="rId4"/>
              </a:rPr>
              <a:t>pedrazvitie</a:t>
            </a:r>
            <a:r>
              <a:rPr lang="ru-RU" sz="2100" u="sng" dirty="0">
                <a:solidFill>
                  <a:srgbClr val="0000FF"/>
                </a:solidFill>
                <a:latin typeface="Times New Roman"/>
                <a:ea typeface="Times New Roman"/>
                <a:hlinkClick r:id="rId4"/>
              </a:rPr>
              <a:t>.</a:t>
            </a:r>
            <a:r>
              <a:rPr lang="ru-RU" sz="2100" u="sng" dirty="0" err="1">
                <a:solidFill>
                  <a:srgbClr val="0000FF"/>
                </a:solidFill>
                <a:latin typeface="Times New Roman"/>
                <a:ea typeface="Times New Roman"/>
                <a:hlinkClick r:id="rId4"/>
              </a:rPr>
              <a:t>ru</a:t>
            </a:r>
            <a:r>
              <a:rPr lang="ru-RU" sz="2100" u="sng" dirty="0">
                <a:solidFill>
                  <a:srgbClr val="0000FF"/>
                </a:solidFill>
                <a:latin typeface="Times New Roman"/>
                <a:ea typeface="Times New Roman"/>
                <a:hlinkClick r:id="rId4"/>
              </a:rPr>
              <a:t>/</a:t>
            </a:r>
            <a:r>
              <a:rPr lang="ru-RU" sz="2100" dirty="0">
                <a:solidFill>
                  <a:srgbClr val="0000FF"/>
                </a:solidFill>
                <a:latin typeface="Times New Roman"/>
                <a:ea typeface="Times New Roman"/>
              </a:rPr>
              <a:t>,    </a:t>
            </a:r>
            <a:r>
              <a:rPr lang="ru-RU" sz="2100" u="sng" dirty="0">
                <a:solidFill>
                  <a:srgbClr val="0000FF"/>
                </a:solidFill>
                <a:latin typeface="Times New Roman"/>
                <a:ea typeface="Times New Roman"/>
                <a:hlinkClick r:id="rId5"/>
              </a:rPr>
              <a:t>http://pedmir.ru/</a:t>
            </a:r>
            <a:r>
              <a:rPr lang="ru-RU" sz="2100" dirty="0">
                <a:solidFill>
                  <a:srgbClr val="0000FF"/>
                </a:solidFill>
                <a:latin typeface="Times New Roman"/>
                <a:ea typeface="Times New Roman"/>
              </a:rPr>
              <a:t>, </a:t>
            </a:r>
            <a:r>
              <a:rPr lang="ru-RU" sz="2100" u="sng" dirty="0">
                <a:solidFill>
                  <a:srgbClr val="0000FF"/>
                </a:solidFill>
                <a:latin typeface="Times New Roman"/>
                <a:ea typeface="Times New Roman"/>
                <a:hlinkClick r:id="rId6"/>
              </a:rPr>
              <a:t>https://www.prodlenka.org</a:t>
            </a:r>
            <a:r>
              <a:rPr lang="ru-RU" sz="2100" dirty="0">
                <a:solidFill>
                  <a:srgbClr val="0000FF"/>
                </a:solidFill>
                <a:latin typeface="Times New Roman"/>
                <a:ea typeface="Times New Roman"/>
              </a:rPr>
              <a:t>, </a:t>
            </a:r>
            <a:r>
              <a:rPr lang="ru-RU" sz="2100" u="sng" dirty="0">
                <a:solidFill>
                  <a:srgbClr val="0000FF"/>
                </a:solidFill>
                <a:latin typeface="Times New Roman"/>
                <a:ea typeface="Times New Roman"/>
                <a:hlinkClick r:id="rId7"/>
              </a:rPr>
              <a:t>https://nsportal.ru</a:t>
            </a:r>
            <a:r>
              <a:rPr lang="ru-RU" sz="2100" dirty="0">
                <a:solidFill>
                  <a:srgbClr val="0000FF"/>
                </a:solidFill>
                <a:latin typeface="Times New Roman"/>
                <a:ea typeface="Times New Roman"/>
              </a:rPr>
              <a:t>, </a:t>
            </a:r>
            <a:r>
              <a:rPr lang="ru-RU" sz="2100" u="sng" dirty="0">
                <a:solidFill>
                  <a:srgbClr val="0000FF"/>
                </a:solidFill>
                <a:latin typeface="Times New Roman"/>
                <a:ea typeface="Times New Roman"/>
                <a:hlinkClick r:id="rId8"/>
              </a:rPr>
              <a:t>https://prosveshhenie.ru</a:t>
            </a:r>
            <a:r>
              <a:rPr lang="ru-RU" sz="2100" dirty="0">
                <a:solidFill>
                  <a:srgbClr val="0000FF"/>
                </a:solidFill>
                <a:latin typeface="Times New Roman"/>
                <a:ea typeface="Times New Roman"/>
              </a:rPr>
              <a:t>.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ru-RU" sz="2100" b="1" dirty="0">
                <a:solidFill>
                  <a:srgbClr val="0000FF"/>
                </a:solidFill>
                <a:latin typeface="Times New Roman"/>
                <a:ea typeface="Times New Roman"/>
              </a:rPr>
              <a:t>Цифровое портфолио:</a:t>
            </a:r>
            <a:endParaRPr lang="ru-RU" sz="2100" dirty="0">
              <a:solidFill>
                <a:srgbClr val="0000FF"/>
              </a:solidFill>
              <a:latin typeface="Times New Roman"/>
              <a:ea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2100" dirty="0">
                <a:solidFill>
                  <a:srgbClr val="0000FF"/>
                </a:solidFill>
                <a:latin typeface="Times New Roman"/>
                <a:ea typeface="Times New Roman"/>
              </a:rPr>
              <a:t>Технологию цифрового портфолио активно использую в своей деятельности как классный руководитель и как учитель географии. Это развивает у детей умения ориентироваться на результат деятельности, расширять сферу своих интересов, целенаправленно реализовать способности, представлять результаты в публичном формате.</a:t>
            </a:r>
          </a:p>
          <a:p>
            <a:endParaRPr lang="ru-RU" dirty="0"/>
          </a:p>
        </p:txBody>
      </p:sp>
      <p:pic>
        <p:nvPicPr>
          <p:cNvPr id="4" name="Рисунок 3" descr="C:\Users\shiyan\AppData\Local\Microsoft\Windows\Temporary Internet Files\Content.Word\скрин порфолио.pn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3528" y="3427365"/>
            <a:ext cx="856895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521521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42900" lvl="0">
              <a:spcBef>
                <a:spcPct val="20000"/>
              </a:spcBef>
            </a:pPr>
            <a:r>
              <a:rPr lang="ru-RU" sz="2000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000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0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0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000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Созданный </a:t>
            </a:r>
            <a:r>
              <a:rPr lang="ru-RU" sz="20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мной альбом заочного путешествия по теме «Путешествия по странам мир» размещен на сайте «Открытый класс» и «</a:t>
            </a:r>
            <a:r>
              <a:rPr lang="ru-RU" sz="2000" dirty="0" err="1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Мультиурок</a:t>
            </a:r>
            <a:r>
              <a:rPr lang="ru-RU" sz="20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».</a:t>
            </a:r>
            <a:br>
              <a:rPr lang="ru-RU" sz="20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000" dirty="0">
                <a:solidFill>
                  <a:srgbClr val="0000FF"/>
                </a:solidFill>
                <a:ea typeface="+mn-ea"/>
                <a:cs typeface="+mn-cs"/>
              </a:rPr>
              <a:t/>
            </a:r>
            <a:br>
              <a:rPr lang="ru-RU" sz="2000" dirty="0">
                <a:solidFill>
                  <a:srgbClr val="0000FF"/>
                </a:solidFill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4" name="Объект 3" descr="C:\Users\shiyan\Desktop\Материалы в сообществах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980728"/>
            <a:ext cx="9108504" cy="587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3655869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spcBef>
                <a:spcPct val="20000"/>
              </a:spcBef>
            </a:pPr>
            <a: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Разработка и использование новых цифровых методов и форм фиксации и оценивания учебных достижений обучающихся</a:t>
            </a:r>
            <a:endParaRPr lang="ru-RU" sz="2000" dirty="0">
              <a:solidFill>
                <a:srgbClr val="0000FF"/>
              </a:solidFill>
              <a:latin typeface="Times New Roman"/>
              <a:ea typeface="Times New Roman"/>
              <a:cs typeface="+mn-cs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/>
                <a:ea typeface="Calibri"/>
              </a:rPr>
              <a:t>В работе по проверке уровня </a:t>
            </a:r>
            <a:r>
              <a:rPr lang="ru-RU" sz="2400" dirty="0" err="1">
                <a:latin typeface="Times New Roman"/>
                <a:ea typeface="Calibri"/>
              </a:rPr>
              <a:t>обученности</a:t>
            </a:r>
            <a:r>
              <a:rPr lang="ru-RU" sz="2400" dirty="0">
                <a:latin typeface="Times New Roman"/>
                <a:ea typeface="Calibri"/>
              </a:rPr>
              <a:t> учащихся использую электронные тесты, контрольно-измерительные материалы, которые представлены на сайте ФИПИ в разной форме: готовые проверочные работы, отдельные задания. Это помогает составить разные виды проверочных работ: работа с текстом, контрольная работа с </a:t>
            </a:r>
            <a:r>
              <a:rPr lang="ru-RU" sz="2400" dirty="0" smtClean="0">
                <a:latin typeface="Times New Roman"/>
                <a:ea typeface="Calibri"/>
              </a:rPr>
              <a:t>грамматическими </a:t>
            </a:r>
            <a:r>
              <a:rPr lang="ru-RU" sz="2400" dirty="0">
                <a:latin typeface="Times New Roman"/>
                <a:ea typeface="Calibri"/>
              </a:rPr>
              <a:t>заданиями, тесты. Все работы в электронном варианте</a:t>
            </a:r>
            <a:r>
              <a:rPr lang="ru-RU" sz="2400" dirty="0" smtClean="0">
                <a:latin typeface="Times New Roman"/>
                <a:ea typeface="Calibri"/>
              </a:rPr>
              <a:t>.       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Все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дети (особенно «сильные», имеющие «4» и «5» по предмету) могут прислать индивидуальную работу по электронной почте. Обычно, это творческое задание, например, проект или реклама, эссе, мнение по какому-то вопросу, а иногда задание по краеведению и др.</a:t>
            </a:r>
            <a:endParaRPr lang="ru-RU" sz="2400" dirty="0"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2607377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2000" b="1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0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Я </a:t>
            </a:r>
            <a:r>
              <a:rPr lang="ru-RU" sz="20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предлагаю опираться на проектную деятельность, которая обеспечит интерес к страноведческому  познанию, создаст прецедент  изучению теоретических знаний  по предмету. Коммуникативная платформа предполагает большую практическую работу по составлению опорных конспектов, схем, таблиц, игровых ситуаций.</a:t>
            </a:r>
            <a:br>
              <a:rPr lang="ru-RU" sz="20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20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20888"/>
            <a:ext cx="7920880" cy="3816424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xmlns="" val="1092067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Оценка обучающимися, родителями, педагогической общественностью качества образовательной деятельности, осуществляемой учителем</a:t>
            </a:r>
            <a:r>
              <a:rPr lang="ru-RU" sz="20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0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endParaRPr lang="ru-RU" dirty="0"/>
          </a:p>
        </p:txBody>
      </p:sp>
      <p:pic>
        <p:nvPicPr>
          <p:cNvPr id="4" name="Объект 3" descr="C:\Users\ivano\OneDrive\Рабочий стол\WhatsApp Image 2020-03-20 at 09.54.51.jpe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908720"/>
            <a:ext cx="4824536" cy="59492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91564953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Непрерывность профессионального развития учителя</a:t>
            </a:r>
            <a:r>
              <a:rPr lang="ru-RU" sz="2000" dirty="0">
                <a:solidFill>
                  <a:srgbClr val="0000FF"/>
                </a:solidFill>
                <a:ea typeface="Times New Roman"/>
                <a:cs typeface="Times New Roman"/>
              </a:rPr>
              <a:t/>
            </a:r>
            <a:br>
              <a:rPr lang="ru-RU" sz="2000" dirty="0">
                <a:solidFill>
                  <a:srgbClr val="0000FF"/>
                </a:solidFill>
                <a:ea typeface="Times New Roman"/>
                <a:cs typeface="Times New Roman"/>
              </a:rPr>
            </a:b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R="88900" indent="450215" algn="just">
              <a:spcAft>
                <a:spcPts val="0"/>
              </a:spcAft>
            </a:pPr>
            <a: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</a:rPr>
              <a:t>Модель моих профессиональных компетенций основывается на 4 составляющих: </a:t>
            </a:r>
            <a:endParaRPr lang="ru-RU" sz="2000" b="1" dirty="0" smtClean="0">
              <a:solidFill>
                <a:srgbClr val="0000FF"/>
              </a:solidFill>
              <a:latin typeface="Times New Roman"/>
              <a:ea typeface="Times New Roman"/>
            </a:endParaRPr>
          </a:p>
          <a:p>
            <a:pPr marR="88900" indent="450215" algn="just">
              <a:spcAft>
                <a:spcPts val="0"/>
              </a:spcAft>
            </a:pPr>
            <a:r>
              <a:rPr lang="ru-RU" sz="2000" b="1" u="sng" dirty="0">
                <a:solidFill>
                  <a:srgbClr val="0000FF"/>
                </a:solidFill>
                <a:latin typeface="Times New Roman"/>
                <a:ea typeface="Times New Roman"/>
              </a:rPr>
              <a:t>Мой образ учителя</a:t>
            </a:r>
            <a:r>
              <a:rPr lang="ru-RU" sz="2000" dirty="0">
                <a:solidFill>
                  <a:srgbClr val="0000FF"/>
                </a:solidFill>
                <a:latin typeface="Times New Roman"/>
                <a:ea typeface="Times New Roman"/>
              </a:rPr>
              <a:t>.</a:t>
            </a:r>
            <a:r>
              <a:rPr lang="ru-RU" sz="2000" spc="15" dirty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endParaRPr lang="ru-RU" sz="2000" dirty="0">
              <a:solidFill>
                <a:srgbClr val="0000FF"/>
              </a:solidFill>
              <a:latin typeface="Times New Roman"/>
              <a:ea typeface="Times New Roman"/>
            </a:endParaRPr>
          </a:p>
          <a:p>
            <a:r>
              <a:rPr lang="ru-RU" sz="2000" b="1" u="sng" dirty="0" smtClean="0">
                <a:solidFill>
                  <a:srgbClr val="0000FF"/>
                </a:solidFill>
                <a:latin typeface="Times New Roman"/>
                <a:ea typeface="Times New Roman"/>
              </a:rPr>
              <a:t>Позитивная </a:t>
            </a:r>
            <a:r>
              <a:rPr lang="ru-RU" sz="2000" b="1" u="sng" dirty="0">
                <a:solidFill>
                  <a:srgbClr val="0000FF"/>
                </a:solidFill>
                <a:latin typeface="Times New Roman"/>
                <a:ea typeface="Times New Roman"/>
              </a:rPr>
              <a:t>самореализация</a:t>
            </a:r>
            <a:r>
              <a:rPr lang="ru-RU" sz="2000" u="sng" dirty="0">
                <a:solidFill>
                  <a:srgbClr val="0000FF"/>
                </a:solidFill>
                <a:latin typeface="Times New Roman"/>
                <a:ea typeface="Times New Roman"/>
              </a:rPr>
              <a:t>.</a:t>
            </a:r>
            <a:r>
              <a:rPr lang="ru-RU" sz="2000" dirty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endParaRPr lang="ru-RU" sz="2000" dirty="0" smtClean="0">
              <a:solidFill>
                <a:srgbClr val="0000FF"/>
              </a:solidFill>
              <a:latin typeface="Times New Roman"/>
              <a:ea typeface="Times New Roman"/>
            </a:endParaRPr>
          </a:p>
          <a:p>
            <a:r>
              <a:rPr lang="ru-RU" sz="2000" b="1" u="sng" dirty="0">
                <a:solidFill>
                  <a:srgbClr val="0000FF"/>
                </a:solidFill>
                <a:latin typeface="Times New Roman"/>
                <a:ea typeface="Times New Roman"/>
              </a:rPr>
              <a:t>Эмоциональная </a:t>
            </a:r>
            <a:r>
              <a:rPr lang="ru-RU" sz="2000" b="1" u="sng" dirty="0" smtClean="0">
                <a:solidFill>
                  <a:srgbClr val="0000FF"/>
                </a:solidFill>
                <a:latin typeface="Times New Roman"/>
                <a:ea typeface="Times New Roman"/>
              </a:rPr>
              <a:t>устойчивость</a:t>
            </a:r>
          </a:p>
          <a:p>
            <a:r>
              <a:rPr lang="ru-RU" sz="2000" b="1" u="sng" dirty="0">
                <a:solidFill>
                  <a:srgbClr val="0000FF"/>
                </a:solidFill>
                <a:latin typeface="Times New Roman"/>
                <a:ea typeface="Times New Roman"/>
              </a:rPr>
              <a:t>Взаимодействие всех субъектов </a:t>
            </a:r>
            <a:endParaRPr lang="ru-RU" sz="2000" b="1" u="sng" dirty="0" smtClean="0">
              <a:solidFill>
                <a:srgbClr val="0000FF"/>
              </a:solidFill>
              <a:latin typeface="Times New Roman"/>
              <a:ea typeface="Times New Roman"/>
            </a:endParaRPr>
          </a:p>
          <a:p>
            <a:r>
              <a:rPr lang="ru-RU" sz="2000" b="1" u="sng" dirty="0" smtClean="0">
                <a:solidFill>
                  <a:srgbClr val="0000FF"/>
                </a:solidFill>
                <a:latin typeface="Times New Roman"/>
                <a:ea typeface="Times New Roman"/>
              </a:rPr>
              <a:t>образовательного </a:t>
            </a:r>
            <a:r>
              <a:rPr lang="ru-RU" sz="1800" b="1" u="sng" dirty="0">
                <a:solidFill>
                  <a:srgbClr val="0000FF"/>
                </a:solidFill>
                <a:latin typeface="Times New Roman"/>
                <a:ea typeface="Times New Roman"/>
              </a:rPr>
              <a:t>диалога.</a:t>
            </a:r>
            <a:r>
              <a:rPr lang="ru-RU" sz="1800" u="sng" dirty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endParaRPr lang="ru-RU" sz="1800" dirty="0">
              <a:solidFill>
                <a:srgbClr val="0000FF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13235" y="2706687"/>
            <a:ext cx="2932113" cy="4151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266162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Авторская характеристика эффективности повышения      квалификации, учитывая актуальность содержания, многообразие форм, своевременность</a:t>
            </a:r>
            <a:r>
              <a:rPr lang="ru-RU" sz="20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0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094139007"/>
              </p:ext>
            </p:extLst>
          </p:nvPr>
        </p:nvGraphicFramePr>
        <p:xfrm>
          <a:off x="179513" y="836713"/>
          <a:ext cx="5112568" cy="3913632"/>
        </p:xfrm>
        <a:graphic>
          <a:graphicData uri="http://schemas.openxmlformats.org/drawingml/2006/table">
            <a:tbl>
              <a:tblPr/>
              <a:tblGrid>
                <a:gridCol w="5112568"/>
              </a:tblGrid>
              <a:tr h="3899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Профессиональная переподготовка в ГБПОУ РО «ДСК» по дополнительной профессиональной программе «Педагогическая деятельность в основном общем и среднем общем образовании» в объеме 288ч. </a:t>
                      </a: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10.03.2016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9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ООО «Столичный учебный центр»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г.Москва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по программе «Изобразительное искусство как творческая составляющая развития обучающихся в системе образования в условиях реализации ФГОС», 72 ч; </a:t>
                      </a: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28.03.2018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295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Всероссийский научно-образовательный центр «Современные образовательные технологии» по программе дополнительного профессионального образования (повышение квалификации): «проектирование и методики реализации образовательного процесса по предмету «Технология» в основной и средней школе в условиях реализации ФГОС», 72ч; </a:t>
                      </a: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11.03.2018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99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ООО «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Инфоурок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» 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г.Смоленск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по программе «Содержание и технологии школьного географического образования в условиях реализации ФГОС», 72ч; </a:t>
                      </a: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07.03.2018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4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«Донской строительный колледж» «Оказание первой доврачебной помощи», </a:t>
                      </a: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06.02.2018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18ч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99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ООО «</a:t>
                      </a: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Инфоурок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» по программе повышения квалификации «Педагог дополнительного образования: современные подходы к профессиональной деятельности», 72 ч, </a:t>
                      </a: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18.04.2018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9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Центр педагогических инициатив и развития образования «Новый век», повышение квалификации по теме «Применение специальных федеральных государственных образовательных стандартов для детей с ограниченными возможностями здоровья», 72 ч; </a:t>
                      </a: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04.12.2018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9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Прошла дистанционное обучение по курсу: «Методика разработки современного урока в условиях реализации ФГОС» (в объеме 70 часов). Всероссийский образовательный портал «Завуч». Сертификат: ДО № 5456-922562, </a:t>
                      </a: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 17.12.2017г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" name="Рисунок 6" descr="C:\Users\shiyan\Downloads\ae668a9038c26fe76ed3afdd2ccfee8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908720"/>
            <a:ext cx="2950845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shiyan\Downloads\68c1b8eed638a377a39b28fd77d728cf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3140968"/>
            <a:ext cx="2823845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shiyan\Downloads\8dd1a57119552ea78ce0c65ce4f7e0b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1518" y="3159359"/>
            <a:ext cx="2614295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shiyan\Desktop\Грамоты мои\ede3d40b06550f2ff8bccf3954a6c42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415" y="3218532"/>
            <a:ext cx="2690377" cy="3617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652324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18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8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18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Совершенствование </a:t>
            </a:r>
            <a:r>
              <a:rPr lang="ru-RU" sz="18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профессионального мастерства педагога посредством участия в научных конференциях, научно-практических и методических семинарах, тренингах, в деятельности педагогических клубов, ассоциаций, сетевых сообществ педагогов</a:t>
            </a:r>
            <a:r>
              <a:rPr lang="ru-RU" sz="18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 </a:t>
            </a:r>
            <a:br>
              <a:rPr lang="ru-RU" sz="1800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24744"/>
            <a:ext cx="8229600" cy="4525963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sz="1400" b="1" dirty="0">
                <a:solidFill>
                  <a:srgbClr val="0000FF"/>
                </a:solidFill>
                <a:latin typeface="Times New Roman"/>
              </a:rPr>
              <a:t>Адреса моих сайтов:</a:t>
            </a:r>
            <a:endParaRPr lang="ru-RU" sz="1400" dirty="0">
              <a:solidFill>
                <a:srgbClr val="0000FF"/>
              </a:solidFill>
            </a:endParaRPr>
          </a:p>
          <a:p>
            <a:pPr lvl="0">
              <a:buFont typeface="+mj-lt"/>
              <a:buAutoNum type="arabicPeriod"/>
            </a:pPr>
            <a:r>
              <a:rPr lang="ru-RU" sz="1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Сайт школы </a:t>
            </a:r>
            <a:r>
              <a:rPr lang="en-US" sz="1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http</a:t>
            </a:r>
            <a:r>
              <a:rPr lang="ru-RU" sz="1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://753863893535.</a:t>
            </a:r>
            <a:r>
              <a:rPr lang="en-US" sz="1400" dirty="0" err="1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ru</a:t>
            </a:r>
            <a:endParaRPr lang="ru-RU" sz="1400" dirty="0">
              <a:solidFill>
                <a:srgbClr val="0000FF"/>
              </a:solidFill>
              <a:latin typeface="Times New Roman"/>
              <a:ea typeface="Times New Roman"/>
              <a:cs typeface="Times New Roman"/>
            </a:endParaRPr>
          </a:p>
          <a:p>
            <a:pPr lvl="0">
              <a:buFont typeface="+mj-lt"/>
              <a:buAutoNum type="arabicPeriod"/>
            </a:pPr>
            <a:r>
              <a:rPr lang="ru-RU" sz="1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Мой мини</a:t>
            </a:r>
            <a:r>
              <a:rPr lang="en-US" sz="1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-</a:t>
            </a:r>
            <a:r>
              <a:rPr lang="ru-RU" sz="1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сайт</a:t>
            </a:r>
            <a:r>
              <a:rPr lang="en-US" sz="1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.http:// Multiurok.ru/</a:t>
            </a:r>
            <a:r>
              <a:rPr lang="en-US" sz="1400" dirty="0" err="1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shnatalia</a:t>
            </a:r>
            <a:r>
              <a:rPr lang="en-US" sz="1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/</a:t>
            </a:r>
            <a:endParaRPr lang="ru-RU" sz="1400" dirty="0">
              <a:solidFill>
                <a:srgbClr val="0000FF"/>
              </a:solidFill>
              <a:latin typeface="Times New Roman"/>
              <a:ea typeface="Times New Roman"/>
              <a:cs typeface="Times New Roman"/>
            </a:endParaRPr>
          </a:p>
          <a:p>
            <a:pPr lvl="0">
              <a:buFont typeface="+mj-lt"/>
              <a:buAutoNum type="arabicPeriod"/>
            </a:pPr>
            <a:r>
              <a:rPr lang="ru-RU" sz="1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Персональный сайт в сети Интернет </a:t>
            </a:r>
            <a:r>
              <a:rPr lang="en-US" sz="1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http</a:t>
            </a:r>
            <a:r>
              <a:rPr lang="ru-RU" sz="1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://</a:t>
            </a:r>
            <a:r>
              <a:rPr lang="en-US" sz="1400" dirty="0" err="1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pedrazvitie</a:t>
            </a:r>
            <a:r>
              <a:rPr lang="ru-RU" sz="1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lang="en-US" sz="1400" dirty="0" err="1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ru</a:t>
            </a:r>
            <a:r>
              <a:rPr lang="ru-RU" sz="1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/</a:t>
            </a:r>
            <a:r>
              <a:rPr lang="en-US" sz="1400" dirty="0" err="1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servisy</a:t>
            </a:r>
            <a:r>
              <a:rPr lang="ru-RU" sz="1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/</a:t>
            </a:r>
            <a:r>
              <a:rPr lang="en-US" sz="1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site</a:t>
            </a:r>
            <a:r>
              <a:rPr lang="ru-RU" sz="1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/</a:t>
            </a:r>
            <a:r>
              <a:rPr lang="en-US" sz="1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n</a:t>
            </a:r>
            <a:r>
              <a:rPr lang="ru-RU" sz="1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?</a:t>
            </a:r>
            <a:r>
              <a:rPr lang="en-US" sz="1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n</a:t>
            </a:r>
            <a:r>
              <a:rPr lang="ru-RU" sz="1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=1168</a:t>
            </a:r>
          </a:p>
          <a:p>
            <a:pPr lvl="0">
              <a:buFont typeface="+mj-lt"/>
              <a:buAutoNum type="arabicPeriod"/>
            </a:pPr>
            <a:r>
              <a:rPr lang="en-US" sz="1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Openclass.ru</a:t>
            </a:r>
            <a:endParaRPr lang="ru-RU" sz="1400" dirty="0">
              <a:solidFill>
                <a:srgbClr val="0000FF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400" dirty="0">
                <a:solidFill>
                  <a:srgbClr val="0000FF"/>
                </a:solidFill>
                <a:ea typeface="Times New Roman"/>
                <a:cs typeface="Times New Roman"/>
              </a:rPr>
              <a:t> </a:t>
            </a:r>
          </a:p>
          <a:p>
            <a:endParaRPr lang="ru-RU" dirty="0"/>
          </a:p>
        </p:txBody>
      </p:sp>
      <p:pic>
        <p:nvPicPr>
          <p:cNvPr id="5" name="Рисунок 4" descr="C:\Users\shiyan\Downloads\e12a4aa29f6cab25b0cc990b6ec574f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20888"/>
            <a:ext cx="2952750" cy="4152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shiyan\Downloads\130493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52750" y="2363737"/>
            <a:ext cx="3019425" cy="4266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shiyan\Desktop\примия 2019ггод\ипломы декабрь 2019год\201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2363737"/>
            <a:ext cx="2952328" cy="4294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0592061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Совершенствование системы профессиональной педагогической деятельности в соответствии с дипломом о профессиональной переподготовке</a:t>
            </a:r>
            <a:r>
              <a:rPr lang="ru-RU" sz="2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Профессиональная переподготовка в ГБПОУ РО «ДСК» по дополнительной профессиональной программе «Педагогическая деятельность в основном общем и среднем общем образовании» в объеме 288 ч. 10.03.2016.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Деятельность педагога в профессиональном экспертном сообществе, подтвержденная документально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C:\Users\shiyan\Downloads\130493.jpe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49488"/>
            <a:ext cx="277180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C:\Users\shiyan\Downloads\c64f70002346d6b14975aef979909d46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1313384"/>
            <a:ext cx="3816424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shiyan\Downloads\04bdaf7567fd7f8b0c261af2bd6d122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2276872"/>
            <a:ext cx="3059833" cy="458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804248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Результативность </a:t>
            </a:r>
            <a:r>
              <a:rPr lang="ru-RU" sz="2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участия в других профессиональных конкурсах регионального и всероссийского уровней</a:t>
            </a:r>
            <a:r>
              <a:rPr lang="ru-RU" sz="2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C:\Users\shiyan\AppData\Local\Microsoft\Windows\Temporary Internet Files\Content.Word\7.pn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6"/>
            <a:ext cx="2555776" cy="3384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Все\всё\премия\Премия январь 2019г\20637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764704"/>
            <a:ext cx="2258070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6" descr="C:\Users\shiyan\AppData\Local\Microsoft\Windows\Temporary Internet Files\Content.Word\1111.png"/>
          <p:cNvPicPr>
            <a:picLocks noGrp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764704"/>
            <a:ext cx="2189784" cy="3193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D:\Все\всё\премия\Премия январь 2019г\20640.jpe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0"/>
            <a:ext cx="2411760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shiyan\AppData\Local\Microsoft\Windows\Temporary Internet Files\Content.Word\Безымянный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645024"/>
            <a:ext cx="2339752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shiyan\Downloads\e12a4aa29f6cab25b0cc990b6ec574f4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23728" y="3501008"/>
            <a:ext cx="2232248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shiyan\Desktop\Грамоты мои\a5e9454219fabab581942603ea1bb1d8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55976" y="3501008"/>
            <a:ext cx="2304256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shiyan\Desktop\примия 2019ггод\ипломы декабрь 2019год\2019г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88224" y="3501008"/>
            <a:ext cx="2555776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Размещение информации о методической разработке на сайте образовательной организации</a:t>
            </a:r>
            <a:endParaRPr lang="ru-RU" sz="20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20072" y="1124744"/>
            <a:ext cx="3923928" cy="573325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Представление содержания методической разработки в форме публикации</a:t>
            </a:r>
          </a:p>
          <a:p>
            <a:pPr marL="0" indent="0" algn="ctr">
              <a:buNone/>
            </a:pP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1. Опубликование  методического материала  на сайте « </a:t>
            </a:r>
            <a:r>
              <a:rPr lang="ru-RU" sz="1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ФГОС-онлайн</a:t>
            </a: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» по теме « Моя малая Родина!» для учащихся 5-6 классов. </a:t>
            </a:r>
          </a:p>
          <a:p>
            <a:pPr marL="0" indent="0" algn="ctr">
              <a:buNone/>
            </a:pP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 Методические материалы к урокам географии: « Российскому казачеству посвящается!»; « 9 декабря 2018года День Героев Отечества»;  « Сказочек добрых на свете не счесть!»</a:t>
            </a:r>
          </a:p>
          <a:p>
            <a:pPr marL="0" indent="0" algn="ctr">
              <a:buNone/>
            </a:pP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3.Создание  личной  методической  библиотеки в рамках проекта </a:t>
            </a:r>
          </a:p>
          <a:p>
            <a:pPr marL="0" indent="0" algn="ctr">
              <a:buNone/>
            </a:pP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 </a:t>
            </a:r>
            <a:r>
              <a:rPr lang="ru-RU" sz="1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Мультиурок</a:t>
            </a: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» </a:t>
            </a:r>
          </a:p>
          <a:p>
            <a:pPr marL="0" indent="0" algn="ctr">
              <a:buNone/>
            </a:pP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4. « Вестник Просвещения» в </a:t>
            </a:r>
            <a:r>
              <a:rPr lang="ru-RU" sz="1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электрном</a:t>
            </a: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виде ( сборник № 35, 2019г) </a:t>
            </a:r>
          </a:p>
          <a:p>
            <a:pPr marL="0" indent="0" algn="ctr">
              <a:buNone/>
            </a:pPr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 Мастер педагогического труда»</a:t>
            </a:r>
          </a:p>
          <a:p>
            <a:pPr algn="ctr"/>
            <a:endParaRPr lang="ru-RU" sz="1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1"/>
          </p:nvPr>
        </p:nvPicPr>
        <p:blipFill rotWithShape="1">
          <a:blip r:embed="rId2" cstate="print"/>
          <a:srcRect l="3045" t="8975" r="2404" b="3847"/>
          <a:stretch/>
        </p:blipFill>
        <p:spPr bwMode="auto">
          <a:xfrm>
            <a:off x="107504" y="1196752"/>
            <a:ext cx="5112568" cy="51845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>
              <a:spcAft>
                <a:spcPts val="0"/>
              </a:spcAft>
            </a:pPr>
            <a:r>
              <a:rPr lang="ru-RU" sz="1600" b="1" dirty="0">
                <a:solidFill>
                  <a:srgbClr val="0000FF"/>
                </a:solidFill>
                <a:latin typeface="Times New Roman"/>
                <a:ea typeface="Times New Roman"/>
              </a:rPr>
              <a:t>Подтвержденные документально положительные оценки профессиональным сообществом методической разработки, наличие свидетельств (фактов), подтверждающих внедрение в педагогическую практику инновационного опыта педагога</a:t>
            </a:r>
            <a:r>
              <a:rPr lang="ru-RU" sz="1600" dirty="0">
                <a:solidFill>
                  <a:srgbClr val="0000FF"/>
                </a:solidFill>
                <a:latin typeface="Times New Roman"/>
                <a:ea typeface="Times New Roman"/>
              </a:rPr>
              <a:t/>
            </a:r>
            <a:br>
              <a:rPr lang="ru-RU" sz="1600" dirty="0">
                <a:solidFill>
                  <a:srgbClr val="0000FF"/>
                </a:solidFill>
                <a:latin typeface="Times New Roman"/>
                <a:ea typeface="Times New Roman"/>
              </a:rPr>
            </a:br>
            <a:endParaRPr lang="ru-RU" sz="1600" dirty="0">
              <a:solidFill>
                <a:srgbClr val="0000FF"/>
              </a:solidFill>
            </a:endParaRPr>
          </a:p>
        </p:txBody>
      </p:sp>
      <p:pic>
        <p:nvPicPr>
          <p:cNvPr id="4" name="Объект 3" descr="C:\Users\user12\Desktop\IMG_20200323_101342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916832"/>
            <a:ext cx="3528392" cy="464412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user12\Desktop\IMG_20200323_10143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6467" y="1772816"/>
            <a:ext cx="3029709" cy="435609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slovopedagoga.ru/pdf_v_jpg/130493.jpe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1052736"/>
            <a:ext cx="3312368" cy="4500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682520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</a:rPr>
              <a:t>Представление содержания методической разработки в форме публикации</a:t>
            </a:r>
            <a:endParaRPr lang="ru-RU" sz="2000" dirty="0">
              <a:solidFill>
                <a:srgbClr val="0000FF"/>
              </a:solidFill>
            </a:endParaRPr>
          </a:p>
        </p:txBody>
      </p:sp>
      <p:pic>
        <p:nvPicPr>
          <p:cNvPr id="5" name="Объект 4" descr="C:\Users\shiyan\AppData\Local\Microsoft\Windows\Temporary Internet Files\Content.Word\7.pn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32037"/>
            <a:ext cx="322080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Объект 5" descr="C:\Users\shiyan\Downloads\130493.jpeg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09977" y="2332037"/>
            <a:ext cx="320147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shiyan\Desktop\Дипломы 2018г\232710.jpe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980728"/>
            <a:ext cx="3058828" cy="4347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shiyan\Desktop\Грамоты мои\02d4e7c4ef4dd4117dd1340b1c61b97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1916832"/>
            <a:ext cx="3275855" cy="4941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50121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979895104"/>
              </p:ext>
            </p:extLst>
          </p:nvPr>
        </p:nvGraphicFramePr>
        <p:xfrm>
          <a:off x="1403648" y="2492896"/>
          <a:ext cx="6009005" cy="1524000"/>
        </p:xfrm>
        <a:graphic>
          <a:graphicData uri="http://schemas.openxmlformats.org/drawingml/2006/table">
            <a:tbl>
              <a:tblPr firstRow="1" firstCol="1" bandRow="1"/>
              <a:tblGrid>
                <a:gridCol w="1260475"/>
                <a:gridCol w="2395855"/>
                <a:gridCol w="2352675"/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Учебный год</a:t>
                      </a:r>
                      <a:endParaRPr lang="ru-RU" sz="2000" b="1" dirty="0">
                        <a:solidFill>
                          <a:srgbClr val="0000FF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Уровень освоения программы</a:t>
                      </a:r>
                      <a:endParaRPr lang="ru-RU" sz="2000" b="1" dirty="0">
                        <a:solidFill>
                          <a:srgbClr val="0000FF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Качество освоения программы</a:t>
                      </a:r>
                      <a:endParaRPr lang="ru-RU" sz="2000" b="1" dirty="0">
                        <a:solidFill>
                          <a:srgbClr val="0000FF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2016-2017</a:t>
                      </a:r>
                      <a:endParaRPr lang="ru-RU" sz="2000" b="1">
                        <a:solidFill>
                          <a:srgbClr val="0000FF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2000" b="1">
                        <a:solidFill>
                          <a:srgbClr val="0000FF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Times New Roman"/>
                        </a:rPr>
                        <a:t>89%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2017-2018</a:t>
                      </a:r>
                      <a:endParaRPr lang="ru-RU" sz="2000" b="1">
                        <a:solidFill>
                          <a:srgbClr val="0000FF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2000" b="1">
                        <a:solidFill>
                          <a:srgbClr val="0000FF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Times New Roman"/>
                        </a:rPr>
                        <a:t>93%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2018-2019</a:t>
                      </a:r>
                      <a:endParaRPr lang="ru-RU" sz="2000" b="1">
                        <a:solidFill>
                          <a:srgbClr val="0000FF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2000" b="1">
                        <a:solidFill>
                          <a:srgbClr val="0000FF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Times New Roman"/>
                        </a:rPr>
                        <a:t>96%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539552" y="548680"/>
            <a:ext cx="8208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Высокие результаты учебных достижений обучающихся, которые обучаются у учителя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373253" y="1657345"/>
            <a:ext cx="633006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Таблица результатов промежуточной аттестации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497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Динамика уровня освоения обучающимися учебного предмета за последние три года</a:t>
            </a:r>
            <a:r>
              <a:rPr lang="ru-RU" sz="2000" dirty="0">
                <a:solidFill>
                  <a:srgbClr val="0000FF"/>
                </a:solidFill>
                <a:ea typeface="+mn-ea"/>
                <a:cs typeface="+mn-cs"/>
              </a:rPr>
              <a:t/>
            </a:r>
            <a:br>
              <a:rPr lang="ru-RU" sz="2000" dirty="0">
                <a:solidFill>
                  <a:srgbClr val="0000FF"/>
                </a:solidFill>
                <a:ea typeface="+mn-ea"/>
                <a:cs typeface="+mn-cs"/>
              </a:rPr>
            </a:br>
            <a:endParaRPr lang="ru-RU" dirty="0">
              <a:solidFill>
                <a:srgbClr val="0000FF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180794429"/>
              </p:ext>
            </p:extLst>
          </p:nvPr>
        </p:nvGraphicFramePr>
        <p:xfrm>
          <a:off x="395536" y="1052735"/>
          <a:ext cx="8640960" cy="3146649"/>
        </p:xfrm>
        <a:graphic>
          <a:graphicData uri="http://schemas.openxmlformats.org/drawingml/2006/table">
            <a:tbl>
              <a:tblPr firstRow="1" firstCol="1" bandRow="1"/>
              <a:tblGrid>
                <a:gridCol w="1922689"/>
                <a:gridCol w="1641792"/>
                <a:gridCol w="2193899"/>
                <a:gridCol w="2882580"/>
              </a:tblGrid>
              <a:tr h="12586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Учебный год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Освоение 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Средняя отметка по предмету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Количество обучающихся на 4 и 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93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2016-2017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4,4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60/32%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93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2017-2018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4,5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65/35%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93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2018-2019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4,6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70/30%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739900" y="34051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4992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20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0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0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0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000" b="1" dirty="0" smtClean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Подтверждение </a:t>
            </a:r>
            <a:r>
              <a:rPr lang="ru-RU" sz="2000" b="1" dirty="0">
                <a:solidFill>
                  <a:srgbClr val="0000FF"/>
                </a:solidFill>
                <a:latin typeface="Times New Roman"/>
                <a:ea typeface="Times New Roman"/>
                <a:cs typeface="+mn-cs"/>
              </a:rPr>
              <a:t>высоких учебных результатов обучающихся с указанием среднего балла в ходе проведения мероприятий по контролю качества образования на основе независимых диагностических обследований различного уровня</a:t>
            </a:r>
            <a:r>
              <a:rPr lang="ru-RU" sz="2000" dirty="0">
                <a:solidFill>
                  <a:srgbClr val="0000FF"/>
                </a:solidFill>
                <a:ea typeface="+mn-ea"/>
                <a:cs typeface="+mn-cs"/>
              </a:rPr>
              <a:t/>
            </a:r>
            <a:br>
              <a:rPr lang="ru-RU" sz="2000" dirty="0">
                <a:solidFill>
                  <a:srgbClr val="0000FF"/>
                </a:solidFill>
                <a:ea typeface="+mn-ea"/>
                <a:cs typeface="+mn-cs"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763704685"/>
              </p:ext>
            </p:extLst>
          </p:nvPr>
        </p:nvGraphicFramePr>
        <p:xfrm>
          <a:off x="580644" y="1988840"/>
          <a:ext cx="7982712" cy="8481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26427"/>
                <a:gridCol w="1208583"/>
                <a:gridCol w="1210179"/>
                <a:gridCol w="2299021"/>
                <a:gridCol w="1087245"/>
                <a:gridCol w="1451257"/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Класс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Предмет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Кол-во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учащихся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Результат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Качество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Уровень освоения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085">
                <a:tc grid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2017-2018учебный год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03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География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ОГЭ – средний балл -22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5496" y="149199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Результаты государственной итоговой аттестации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 географии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46248152"/>
              </p:ext>
            </p:extLst>
          </p:nvPr>
        </p:nvGraphicFramePr>
        <p:xfrm>
          <a:off x="539552" y="3140968"/>
          <a:ext cx="7380605" cy="1130424"/>
        </p:xfrm>
        <a:graphic>
          <a:graphicData uri="http://schemas.openxmlformats.org/drawingml/2006/table">
            <a:tbl>
              <a:tblPr firstRow="1" firstCol="1" bandRow="1"/>
              <a:tblGrid>
                <a:gridCol w="1530350"/>
                <a:gridCol w="1530350"/>
                <a:gridCol w="1551940"/>
                <a:gridCol w="1551940"/>
                <a:gridCol w="1216025"/>
              </a:tblGrid>
              <a:tr h="2160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Класс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Результаты ВПР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Годовые показатели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2017-2018учебный год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Уровень освоения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качество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Уровень освоения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качество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2018-2019 учебный год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400193" y="2852936"/>
            <a:ext cx="828092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Результаты Всероссийской проверочной работы по географии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2767" y="4293096"/>
            <a:ext cx="7992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</a:rPr>
              <a:t>Результаты внутренней </a:t>
            </a:r>
            <a:r>
              <a:rPr lang="ru-RU" b="1" dirty="0" smtClean="0">
                <a:latin typeface="Times New Roman"/>
                <a:ea typeface="Times New Roman"/>
              </a:rPr>
              <a:t>оценки</a:t>
            </a: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b="1" dirty="0" smtClean="0">
                <a:latin typeface="Times New Roman"/>
                <a:ea typeface="Times New Roman"/>
              </a:rPr>
              <a:t>(средний </a:t>
            </a:r>
            <a:r>
              <a:rPr lang="ru-RU" b="1" dirty="0">
                <a:latin typeface="Times New Roman"/>
                <a:ea typeface="Times New Roman"/>
              </a:rPr>
              <a:t>балл)</a:t>
            </a:r>
            <a:endParaRPr lang="ru-RU" dirty="0">
              <a:effectLst/>
              <a:latin typeface="Times New Roman"/>
              <a:ea typeface="Times New Roman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19197880"/>
              </p:ext>
            </p:extLst>
          </p:nvPr>
        </p:nvGraphicFramePr>
        <p:xfrm>
          <a:off x="1115616" y="4653136"/>
          <a:ext cx="6614160" cy="1751072"/>
        </p:xfrm>
        <a:graphic>
          <a:graphicData uri="http://schemas.openxmlformats.org/drawingml/2006/table">
            <a:tbl>
              <a:tblPr firstRow="1" firstCol="1" bandRow="1"/>
              <a:tblGrid>
                <a:gridCol w="1762125"/>
                <a:gridCol w="1762125"/>
                <a:gridCol w="1544955"/>
                <a:gridCol w="1544955"/>
              </a:tblGrid>
              <a:tr h="28803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Классы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Промежуточная аттестация (годовая)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4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2016-2017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2017-2018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2018-2019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3,9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4,5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4,7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4,6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4,6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4,2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4,2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4,3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4,8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4,8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4,3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4.9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4,8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4,8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4,8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4,8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1597503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2786</Words>
  <Application>Microsoft Office PowerPoint</Application>
  <PresentationFormat>Экран (4:3)</PresentationFormat>
  <Paragraphs>356</Paragraphs>
  <Slides>36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8" baseType="lpstr">
      <vt:lpstr>Тема Office</vt:lpstr>
      <vt:lpstr>Слайд</vt:lpstr>
      <vt:lpstr>Слайд 1</vt:lpstr>
      <vt:lpstr>Наличие у учителя собственной методической разработки по преподаваемому предмету, имеющей положительное заключение по итогам апробации в профессиональном сообществе </vt:lpstr>
      <vt:lpstr>   Я предлагаю опираться на проектную деятельность, которая обеспечит интерес к страноведческому  познанию, создаст прецедент  изучению теоретических знаний  по предмету. Коммуникативная платформа предполагает большую практическую работу по составлению опорных конспектов, схем, таблиц, игровых ситуаций. </vt:lpstr>
      <vt:lpstr>Размещение информации о методической разработке на сайте образовательной организации</vt:lpstr>
      <vt:lpstr>Подтвержденные документально положительные оценки профессиональным сообществом методической разработки, наличие свидетельств (фактов), подтверждающих внедрение в педагогическую практику инновационного опыта педагога </vt:lpstr>
      <vt:lpstr>Представление содержания методической разработки в форме публикации</vt:lpstr>
      <vt:lpstr>Слайд 7</vt:lpstr>
      <vt:lpstr>Динамика уровня освоения обучающимися учебного предмета за последние три года </vt:lpstr>
      <vt:lpstr>   Подтверждение высоких учебных результатов обучающихся с указанием среднего балла в ходе проведения мероприятий по контролю качества образования на основе независимых диагностических обследований различного уровня </vt:lpstr>
      <vt:lpstr>   Наличие призеров муниципального, регионального и федерального этапов Всероссийской олимпиады школьников  </vt:lpstr>
      <vt:lpstr>Наличие призеров и лауреатов в международных предметных олимпиадах школьников </vt:lpstr>
      <vt:lpstr>Высокие результаты внеурочной деятельности обучающихся по учебному предмету </vt:lpstr>
      <vt:lpstr>Слайд 13</vt:lpstr>
      <vt:lpstr>  Результативность участия обучающихся в международных конкурсах и проектах Международный уровень </vt:lpstr>
      <vt:lpstr> Наличие обучающихся, представивших инновационную разработку (проект), интеллектуальный продукт, технологическое изобретение и другие по учебному предмету, имеющие высокую общественную оценку, подтвержденную документально  </vt:lpstr>
      <vt:lpstr>Слайд 16</vt:lpstr>
      <vt:lpstr>Создание учителем условий для адресной работы с различными категориями обучающихся  </vt:lpstr>
      <vt:lpstr>   Разработка и реализация индивидуальных программ развития различных категорий обучающихся с учетом личностных особенностей, включая рекомендации психолога, социального педагога, медицинских работников и других специалистов  </vt:lpstr>
      <vt:lpstr>Проведение консультаций для различных категорий обучающихся и их родителей  </vt:lpstr>
      <vt:lpstr>Участие педагога в деятельности общественно-профессиональных сообществ </vt:lpstr>
      <vt:lpstr> Положительные отзывы администрации образовательной организации, общественных организаций, родителей (законных представителей) о создании учителем условий для адресной работы с различными категориями обучающихся </vt:lpstr>
      <vt:lpstr>  Создание условий для привлечения детей с ограниченными возможностями здоровья, а также детей, нуждающихся в социально-педагогической поддержке (при наличии таких детей), к различным формам внеурочной деятельности, включая профориентационную работу  </vt:lpstr>
      <vt:lpstr> Обеспечение высокого качества организации образовательного процесса на основе эффективного использования учителем различных образовательных технологий, в том числе дистанционных образовательных технологий или электронного обучения </vt:lpstr>
      <vt:lpstr>  Обоснованность и результативность применения современных образовательных технологий, используемых учителем, при реализации инновационного содержания современных учебно-методических комплексов </vt:lpstr>
      <vt:lpstr>  Обоснованность и результативность применения современных образовательных технологий, используемых учителем, при реализации инновационного содержания современных учебно-методических комплексов </vt:lpstr>
      <vt:lpstr>  Презентация эффективной инновационной педагогической практики использования дистанционных образовательных технологий или электронного обучения для организации образовательного процесса средствами онлайн-инструментов, включая цифровое портфолио ЭОР для учителей географии и учащихся: </vt:lpstr>
      <vt:lpstr>Слайд 27</vt:lpstr>
      <vt:lpstr>  Созданный мной альбом заочного путешествия по теме «Путешествия по странам мир» размещен на сайте «Открытый класс» и «Мультиурок».  </vt:lpstr>
      <vt:lpstr>Разработка и использование новых цифровых методов и форм фиксации и оценивания учебных достижений обучающихся</vt:lpstr>
      <vt:lpstr>Оценка обучающимися, родителями, педагогической общественностью качества образовательной деятельности, осуществляемой учителем </vt:lpstr>
      <vt:lpstr>Непрерывность профессионального развития учителя </vt:lpstr>
      <vt:lpstr>Авторская характеристика эффективности повышения      квалификации, учитывая актуальность содержания, многообразие форм, своевременность </vt:lpstr>
      <vt:lpstr> Совершенствование профессионального мастерства педагога посредством участия в научных конференциях, научно-практических и методических семинарах, тренингах, в деятельности педагогических клубов, ассоциаций, сетевых сообществ педагогов  </vt:lpstr>
      <vt:lpstr>Совершенствование системы профессиональной педагогической деятельности в соответствии с дипломом о профессиональной переподготовке </vt:lpstr>
      <vt:lpstr>Деятельность педагога в профессиональном экспертном сообществе, подтвержденная документально </vt:lpstr>
      <vt:lpstr>   Результативность участия в других профессиональных конкурсах регионального и всероссийского уровней  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ДИССЕМИНАЦИЯ</dc:title>
  <dc:creator>shiyan</dc:creator>
  <cp:lastModifiedBy>shiyan</cp:lastModifiedBy>
  <cp:revision>69</cp:revision>
  <dcterms:created xsi:type="dcterms:W3CDTF">2020-03-13T14:34:40Z</dcterms:created>
  <dcterms:modified xsi:type="dcterms:W3CDTF">2020-03-23T13:55:01Z</dcterms:modified>
</cp:coreProperties>
</file>